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7"/>
  </p:handoutMasterIdLst>
  <p:sldIdLst>
    <p:sldId id="256" r:id="rId2"/>
    <p:sldId id="258" r:id="rId3"/>
    <p:sldId id="259" r:id="rId4"/>
    <p:sldId id="260" r:id="rId5"/>
    <p:sldId id="268" r:id="rId6"/>
    <p:sldId id="269" r:id="rId7"/>
    <p:sldId id="270" r:id="rId8"/>
    <p:sldId id="271" r:id="rId9"/>
    <p:sldId id="264" r:id="rId10"/>
    <p:sldId id="265" r:id="rId11"/>
    <p:sldId id="267" r:id="rId12"/>
    <p:sldId id="272" r:id="rId13"/>
    <p:sldId id="273" r:id="rId14"/>
    <p:sldId id="266" r:id="rId15"/>
    <p:sldId id="274"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6" d="100"/>
          <a:sy n="96" d="100"/>
        </p:scale>
        <p:origin x="1066" y="8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FA2F1F3-CD7B-44E8-B52F-A1CD38C25C13}" type="datetimeFigureOut">
              <a:rPr lang="en-US" smtClean="0"/>
              <a:t>9/10/2018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F4EECF1-0DF7-439A-B7CD-EC2E94A0DD58}" type="slidenum">
              <a:rPr lang="en-US" smtClean="0"/>
              <a:t>‹#›</a:t>
            </a:fld>
            <a:endParaRPr lang="en-US"/>
          </a:p>
        </p:txBody>
      </p:sp>
    </p:spTree>
    <p:extLst>
      <p:ext uri="{BB962C8B-B14F-4D97-AF65-F5344CB8AC3E}">
        <p14:creationId xmlns:p14="http://schemas.microsoft.com/office/powerpoint/2010/main" val="10691770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1BA741-8D49-D043-948A-0EF1C3DFFB1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a:p>
        </p:txBody>
      </p:sp>
    </p:spTree>
    <p:extLst>
      <p:ext uri="{BB962C8B-B14F-4D97-AF65-F5344CB8AC3E}">
        <p14:creationId xmlns:p14="http://schemas.microsoft.com/office/powerpoint/2010/main" val="102478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BA741-8D49-D043-948A-0EF1C3DFFB1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a:p>
        </p:txBody>
      </p:sp>
    </p:spTree>
    <p:extLst>
      <p:ext uri="{BB962C8B-B14F-4D97-AF65-F5344CB8AC3E}">
        <p14:creationId xmlns:p14="http://schemas.microsoft.com/office/powerpoint/2010/main" val="152551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BA741-8D49-D043-948A-0EF1C3DFFB1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a:p>
        </p:txBody>
      </p:sp>
    </p:spTree>
    <p:extLst>
      <p:ext uri="{BB962C8B-B14F-4D97-AF65-F5344CB8AC3E}">
        <p14:creationId xmlns:p14="http://schemas.microsoft.com/office/powerpoint/2010/main" val="185699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BA741-8D49-D043-948A-0EF1C3DFFB1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a:p>
        </p:txBody>
      </p:sp>
    </p:spTree>
    <p:extLst>
      <p:ext uri="{BB962C8B-B14F-4D97-AF65-F5344CB8AC3E}">
        <p14:creationId xmlns:p14="http://schemas.microsoft.com/office/powerpoint/2010/main" val="249352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1BA741-8D49-D043-948A-0EF1C3DFFB1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a:p>
        </p:txBody>
      </p:sp>
    </p:spTree>
    <p:extLst>
      <p:ext uri="{BB962C8B-B14F-4D97-AF65-F5344CB8AC3E}">
        <p14:creationId xmlns:p14="http://schemas.microsoft.com/office/powerpoint/2010/main" val="3738434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1BA741-8D49-D043-948A-0EF1C3DFFB1E}"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F99A6-1EE3-A441-8A21-1BEAB094EA38}" type="slidenum">
              <a:rPr lang="en-US" smtClean="0"/>
              <a:t>‹#›</a:t>
            </a:fld>
            <a:endParaRPr lang="en-US"/>
          </a:p>
        </p:txBody>
      </p:sp>
    </p:spTree>
    <p:extLst>
      <p:ext uri="{BB962C8B-B14F-4D97-AF65-F5344CB8AC3E}">
        <p14:creationId xmlns:p14="http://schemas.microsoft.com/office/powerpoint/2010/main" val="3805077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1BA741-8D49-D043-948A-0EF1C3DFFB1E}" type="datetimeFigureOut">
              <a:rPr lang="en-US" smtClean="0"/>
              <a:t>9/10/2018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DF99A6-1EE3-A441-8A21-1BEAB094EA38}" type="slidenum">
              <a:rPr lang="en-US" smtClean="0"/>
              <a:t>‹#›</a:t>
            </a:fld>
            <a:endParaRPr lang="en-US"/>
          </a:p>
        </p:txBody>
      </p:sp>
    </p:spTree>
    <p:extLst>
      <p:ext uri="{BB962C8B-B14F-4D97-AF65-F5344CB8AC3E}">
        <p14:creationId xmlns:p14="http://schemas.microsoft.com/office/powerpoint/2010/main" val="2849924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1BA741-8D49-D043-948A-0EF1C3DFFB1E}" type="datetimeFigureOut">
              <a:rPr lang="en-US" smtClean="0"/>
              <a:t>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DF99A6-1EE3-A441-8A21-1BEAB094EA38}" type="slidenum">
              <a:rPr lang="en-US" smtClean="0"/>
              <a:t>‹#›</a:t>
            </a:fld>
            <a:endParaRPr lang="en-US"/>
          </a:p>
        </p:txBody>
      </p:sp>
    </p:spTree>
    <p:extLst>
      <p:ext uri="{BB962C8B-B14F-4D97-AF65-F5344CB8AC3E}">
        <p14:creationId xmlns:p14="http://schemas.microsoft.com/office/powerpoint/2010/main" val="139466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BA741-8D49-D043-948A-0EF1C3DFFB1E}" type="datetimeFigureOut">
              <a:rPr lang="en-US" smtClean="0"/>
              <a:t>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DF99A6-1EE3-A441-8A21-1BEAB094EA38}" type="slidenum">
              <a:rPr lang="en-US" smtClean="0"/>
              <a:t>‹#›</a:t>
            </a:fld>
            <a:endParaRPr lang="en-US"/>
          </a:p>
        </p:txBody>
      </p:sp>
    </p:spTree>
    <p:extLst>
      <p:ext uri="{BB962C8B-B14F-4D97-AF65-F5344CB8AC3E}">
        <p14:creationId xmlns:p14="http://schemas.microsoft.com/office/powerpoint/2010/main" val="414176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BA741-8D49-D043-948A-0EF1C3DFFB1E}"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F99A6-1EE3-A441-8A21-1BEAB094EA38}" type="slidenum">
              <a:rPr lang="en-US" smtClean="0"/>
              <a:t>‹#›</a:t>
            </a:fld>
            <a:endParaRPr lang="en-US"/>
          </a:p>
        </p:txBody>
      </p:sp>
    </p:spTree>
    <p:extLst>
      <p:ext uri="{BB962C8B-B14F-4D97-AF65-F5344CB8AC3E}">
        <p14:creationId xmlns:p14="http://schemas.microsoft.com/office/powerpoint/2010/main" val="190656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BA741-8D49-D043-948A-0EF1C3DFFB1E}"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F99A6-1EE3-A441-8A21-1BEAB094EA38}" type="slidenum">
              <a:rPr lang="en-US" smtClean="0"/>
              <a:t>‹#›</a:t>
            </a:fld>
            <a:endParaRPr lang="en-US"/>
          </a:p>
        </p:txBody>
      </p:sp>
    </p:spTree>
    <p:extLst>
      <p:ext uri="{BB962C8B-B14F-4D97-AF65-F5344CB8AC3E}">
        <p14:creationId xmlns:p14="http://schemas.microsoft.com/office/powerpoint/2010/main" val="344992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BA741-8D49-D043-948A-0EF1C3DFFB1E}" type="datetimeFigureOut">
              <a:rPr lang="en-US" smtClean="0"/>
              <a:t>9/10/2018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F99A6-1EE3-A441-8A21-1BEAB094EA38}" type="slidenum">
              <a:rPr lang="en-US" smtClean="0"/>
              <a:t>‹#›</a:t>
            </a:fld>
            <a:endParaRPr lang="en-US"/>
          </a:p>
        </p:txBody>
      </p:sp>
    </p:spTree>
    <p:extLst>
      <p:ext uri="{BB962C8B-B14F-4D97-AF65-F5344CB8AC3E}">
        <p14:creationId xmlns:p14="http://schemas.microsoft.com/office/powerpoint/2010/main" val="230808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umaryland.edu/fin/awards/hpl.html"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nancial-aid-pp-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15247" y="237670"/>
            <a:ext cx="7012432" cy="769441"/>
          </a:xfrm>
          <a:prstGeom prst="rect">
            <a:avLst/>
          </a:prstGeom>
          <a:noFill/>
        </p:spPr>
        <p:txBody>
          <a:bodyPr wrap="square" rtlCol="0">
            <a:spAutoFit/>
          </a:bodyPr>
          <a:lstStyle/>
          <a:p>
            <a:pPr algn="ctr"/>
            <a:r>
              <a:rPr lang="en-US" altLang="en-US" sz="4400" dirty="0" smtClean="0">
                <a:cs typeface="Trebuchet MS" pitchFamily="34" charset="0"/>
              </a:rPr>
              <a:t>Financing Your Education</a:t>
            </a:r>
            <a:endParaRPr lang="en-US" sz="4400" dirty="0">
              <a:latin typeface="Arial"/>
              <a:cs typeface="Arial"/>
            </a:endParaRPr>
          </a:p>
        </p:txBody>
      </p:sp>
      <p:sp>
        <p:nvSpPr>
          <p:cNvPr id="5" name="TextBox 4"/>
          <p:cNvSpPr txBox="1"/>
          <p:nvPr/>
        </p:nvSpPr>
        <p:spPr>
          <a:xfrm>
            <a:off x="596525" y="4499526"/>
            <a:ext cx="7849875" cy="984885"/>
          </a:xfrm>
          <a:prstGeom prst="rect">
            <a:avLst/>
          </a:prstGeom>
          <a:noFill/>
        </p:spPr>
        <p:txBody>
          <a:bodyPr wrap="square" rtlCol="0">
            <a:spAutoFit/>
          </a:bodyPr>
          <a:lstStyle/>
          <a:p>
            <a:pPr algn="ctr">
              <a:spcBef>
                <a:spcPct val="0"/>
              </a:spcBef>
            </a:pPr>
            <a:r>
              <a:rPr lang="en-US" altLang="en-US" sz="4000" dirty="0">
                <a:solidFill>
                  <a:srgbClr val="404040"/>
                </a:solidFill>
              </a:rPr>
              <a:t>School of </a:t>
            </a:r>
            <a:r>
              <a:rPr lang="en-US" altLang="en-US" sz="4000" dirty="0" smtClean="0">
                <a:solidFill>
                  <a:srgbClr val="404040"/>
                </a:solidFill>
              </a:rPr>
              <a:t>Dentistry</a:t>
            </a:r>
            <a:endParaRPr lang="en-US" dirty="0">
              <a:latin typeface="Arial" pitchFamily="34" charset="0"/>
              <a:cs typeface="Arial" pitchFamily="34" charset="0"/>
            </a:endParaRPr>
          </a:p>
          <a:p>
            <a:pPr algn="ctr">
              <a:spcBef>
                <a:spcPct val="0"/>
              </a:spcBef>
            </a:pPr>
            <a:endParaRPr lang="en-US" dirty="0">
              <a:latin typeface="Arial" pitchFamily="34" charset="0"/>
              <a:cs typeface="Arial" pitchFamily="34" charset="0"/>
            </a:endParaRPr>
          </a:p>
        </p:txBody>
      </p:sp>
    </p:spTree>
    <p:extLst>
      <p:ext uri="{BB962C8B-B14F-4D97-AF65-F5344CB8AC3E}">
        <p14:creationId xmlns:p14="http://schemas.microsoft.com/office/powerpoint/2010/main" val="472037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2" name="Rectangle 1"/>
          <p:cNvSpPr/>
          <p:nvPr/>
        </p:nvSpPr>
        <p:spPr>
          <a:xfrm>
            <a:off x="321733" y="1435950"/>
            <a:ext cx="8585200" cy="144655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b="0" i="0" u="none" strike="noStrike" kern="0" cap="none" spc="0" normalizeH="0" baseline="0" noProof="0" dirty="0" smtClean="0">
                <a:ln>
                  <a:noFill/>
                </a:ln>
                <a:solidFill>
                  <a:prstClr val="black"/>
                </a:solidFill>
                <a:effectLst/>
                <a:uLnTx/>
                <a:uFillTx/>
                <a:ea typeface="+mj-ea"/>
                <a:cs typeface="Trebuchet MS" pitchFamily="34" charset="0"/>
              </a:rPr>
              <a:t>Sample Loan Repayment </a:t>
            </a:r>
            <a:br>
              <a:rPr kumimoji="0" lang="en-US" sz="4400" b="0" i="0" u="none" strike="noStrike" kern="0" cap="none" spc="0" normalizeH="0" baseline="0" noProof="0" dirty="0" smtClean="0">
                <a:ln>
                  <a:noFill/>
                </a:ln>
                <a:solidFill>
                  <a:prstClr val="black"/>
                </a:solidFill>
                <a:effectLst/>
                <a:uLnTx/>
                <a:uFillTx/>
                <a:ea typeface="+mj-ea"/>
                <a:cs typeface="Trebuchet MS" pitchFamily="34" charset="0"/>
              </a:rPr>
            </a:br>
            <a:r>
              <a:rPr kumimoji="0" lang="en-US" sz="4400" b="0" i="0" u="none" strike="noStrike" kern="0" cap="none" spc="0" normalizeH="0" baseline="0" noProof="0" dirty="0" smtClean="0">
                <a:ln>
                  <a:noFill/>
                </a:ln>
                <a:solidFill>
                  <a:prstClr val="black"/>
                </a:solidFill>
                <a:effectLst/>
                <a:uLnTx/>
                <a:uFillTx/>
                <a:ea typeface="+mj-ea"/>
                <a:cs typeface="Trebuchet MS" pitchFamily="34" charset="0"/>
              </a:rPr>
              <a:t>Fixed Monthly Payments</a:t>
            </a:r>
            <a:endParaRPr kumimoji="0" lang="en-US" sz="1800" b="0" i="0" u="none" strike="noStrike" kern="0" cap="none" spc="0" normalizeH="0" baseline="0" noProof="0" dirty="0" smtClean="0">
              <a:ln>
                <a:noFill/>
              </a:ln>
              <a:solidFill>
                <a:sysClr val="windowText" lastClr="000000"/>
              </a:solidFill>
              <a:effectLst/>
              <a:uLnTx/>
              <a:uFillTx/>
            </a:endParaRPr>
          </a:p>
        </p:txBody>
      </p:sp>
      <p:graphicFrame>
        <p:nvGraphicFramePr>
          <p:cNvPr id="10" name="Content Placeholder 3"/>
          <p:cNvGraphicFramePr>
            <a:graphicFrameLocks/>
          </p:cNvGraphicFramePr>
          <p:nvPr>
            <p:extLst>
              <p:ext uri="{D42A27DB-BD31-4B8C-83A1-F6EECF244321}">
                <p14:modId xmlns:p14="http://schemas.microsoft.com/office/powerpoint/2010/main" val="1148026762"/>
              </p:ext>
            </p:extLst>
          </p:nvPr>
        </p:nvGraphicFramePr>
        <p:xfrm>
          <a:off x="1657350" y="3071289"/>
          <a:ext cx="5829300" cy="2403475"/>
        </p:xfrm>
        <a:graphic>
          <a:graphicData uri="http://schemas.openxmlformats.org/drawingml/2006/table">
            <a:tbl>
              <a:tblPr firstRow="1" bandRow="1"/>
              <a:tblGrid>
                <a:gridCol w="1943100"/>
                <a:gridCol w="1943100"/>
                <a:gridCol w="1943100"/>
              </a:tblGrid>
              <a:tr h="1113375">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1800" dirty="0" smtClean="0"/>
                        <a:t>Loan Debt</a:t>
                      </a:r>
                      <a:endParaRPr lang="en-US" sz="1800" dirty="0"/>
                    </a:p>
                  </a:txBody>
                  <a:tcPr marT="45728" marB="4572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1800" dirty="0" smtClean="0"/>
                        <a:t>Standard Repayment</a:t>
                      </a:r>
                      <a:endParaRPr lang="en-US" sz="1800" dirty="0"/>
                    </a:p>
                  </a:txBody>
                  <a:tcPr marT="45728" marB="4572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1800" dirty="0" smtClean="0"/>
                        <a:t>Extended Repayment</a:t>
                      </a:r>
                      <a:endParaRPr lang="en-US" sz="1800" dirty="0"/>
                    </a:p>
                  </a:txBody>
                  <a:tcPr marT="45728" marB="4572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64505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sz="1800" dirty="0"/>
                    </a:p>
                  </a:txBody>
                  <a:tcPr marT="45728" marB="4572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sz="1800" dirty="0"/>
                    </a:p>
                  </a:txBody>
                  <a:tcPr marT="45728" marB="4572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sz="1800" dirty="0"/>
                    </a:p>
                  </a:txBody>
                  <a:tcPr marT="45728" marB="4572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64505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a:t>
                      </a:r>
                      <a:r>
                        <a:rPr lang="en-US" sz="1800" baseline="0" dirty="0" smtClean="0"/>
                        <a:t> </a:t>
                      </a:r>
                      <a:r>
                        <a:rPr lang="en-US" sz="1800" baseline="0" dirty="0" smtClean="0"/>
                        <a:t>235,313</a:t>
                      </a:r>
                      <a:endParaRPr lang="en-US" sz="1800" dirty="0"/>
                    </a:p>
                  </a:txBody>
                  <a:tcPr marT="45728" marB="4572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a:t>
                      </a:r>
                      <a:r>
                        <a:rPr lang="en-US" sz="1800" dirty="0" smtClean="0"/>
                        <a:t>2,708</a:t>
                      </a:r>
                      <a:endParaRPr lang="en-US" sz="1800" dirty="0"/>
                    </a:p>
                  </a:txBody>
                  <a:tcPr marT="45728" marB="4572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a:t>
                      </a:r>
                      <a:r>
                        <a:rPr lang="en-US" sz="1800" dirty="0" smtClean="0"/>
                        <a:t>1,633</a:t>
                      </a:r>
                      <a:endParaRPr lang="en-US" sz="1800" dirty="0"/>
                    </a:p>
                  </a:txBody>
                  <a:tcPr marT="45728" marB="4572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
        <p:nvSpPr>
          <p:cNvPr id="6" name="TextBox 5"/>
          <p:cNvSpPr txBox="1"/>
          <p:nvPr/>
        </p:nvSpPr>
        <p:spPr>
          <a:xfrm>
            <a:off x="1033670" y="5913984"/>
            <a:ext cx="6532493" cy="646331"/>
          </a:xfrm>
          <a:prstGeom prst="rect">
            <a:avLst/>
          </a:prstGeom>
          <a:noFill/>
        </p:spPr>
        <p:txBody>
          <a:bodyPr wrap="square" rtlCol="0">
            <a:spAutoFit/>
          </a:bodyPr>
          <a:lstStyle/>
          <a:p>
            <a:r>
              <a:rPr lang="en-US" dirty="0" smtClean="0"/>
              <a:t>Total Payments under the Standard 10 year repayment - $ </a:t>
            </a:r>
            <a:r>
              <a:rPr lang="en-US" dirty="0" smtClean="0"/>
              <a:t>324,959</a:t>
            </a:r>
            <a:endParaRPr lang="en-US" dirty="0" smtClean="0"/>
          </a:p>
          <a:p>
            <a:r>
              <a:rPr lang="en-US" dirty="0" smtClean="0"/>
              <a:t>Total Payments under the Extended 25 year repayment - $ </a:t>
            </a:r>
            <a:r>
              <a:rPr lang="en-US" dirty="0" smtClean="0"/>
              <a:t>489,973</a:t>
            </a:r>
            <a:endParaRPr lang="en-US" dirty="0"/>
          </a:p>
        </p:txBody>
      </p:sp>
    </p:spTree>
    <p:extLst>
      <p:ext uri="{BB962C8B-B14F-4D97-AF65-F5344CB8AC3E}">
        <p14:creationId xmlns:p14="http://schemas.microsoft.com/office/powerpoint/2010/main" val="3241493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2" name="Rectangle 1"/>
          <p:cNvSpPr/>
          <p:nvPr/>
        </p:nvSpPr>
        <p:spPr>
          <a:xfrm>
            <a:off x="321733" y="1435950"/>
            <a:ext cx="8585200" cy="76944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b="0" i="0" u="none" strike="noStrike" kern="0" cap="none" spc="0" normalizeH="0" baseline="0" noProof="0" dirty="0" smtClean="0">
                <a:ln>
                  <a:noFill/>
                </a:ln>
                <a:solidFill>
                  <a:prstClr val="black"/>
                </a:solidFill>
                <a:effectLst/>
                <a:uLnTx/>
                <a:uFillTx/>
                <a:ea typeface="+mj-ea"/>
                <a:cs typeface="Trebuchet MS" pitchFamily="34" charset="0"/>
              </a:rPr>
              <a:t>Average Salary for Graduates</a:t>
            </a:r>
            <a:endParaRPr kumimoji="0" lang="en-US" sz="1800" b="0" i="1" u="none" strike="noStrike" kern="0" cap="none" spc="0" normalizeH="0" baseline="0" noProof="0" dirty="0" smtClean="0">
              <a:ln>
                <a:noFill/>
              </a:ln>
              <a:solidFill>
                <a:sysClr val="windowText" lastClr="000000"/>
              </a:solidFill>
              <a:effectLst/>
              <a:uLnTx/>
              <a:uFillTx/>
            </a:endParaRPr>
          </a:p>
        </p:txBody>
      </p:sp>
      <p:graphicFrame>
        <p:nvGraphicFramePr>
          <p:cNvPr id="10" name="Content Placeholder 3"/>
          <p:cNvGraphicFramePr>
            <a:graphicFrameLocks/>
          </p:cNvGraphicFramePr>
          <p:nvPr>
            <p:extLst>
              <p:ext uri="{D42A27DB-BD31-4B8C-83A1-F6EECF244321}">
                <p14:modId xmlns:p14="http://schemas.microsoft.com/office/powerpoint/2010/main" val="1516027186"/>
              </p:ext>
            </p:extLst>
          </p:nvPr>
        </p:nvGraphicFramePr>
        <p:xfrm>
          <a:off x="321730" y="3071289"/>
          <a:ext cx="8233872" cy="1758425"/>
        </p:xfrm>
        <a:graphic>
          <a:graphicData uri="http://schemas.openxmlformats.org/drawingml/2006/table">
            <a:tbl>
              <a:tblPr firstRow="1" bandRow="1"/>
              <a:tblGrid>
                <a:gridCol w="2744624"/>
                <a:gridCol w="2744624"/>
                <a:gridCol w="2744624"/>
              </a:tblGrid>
              <a:tr h="1113375">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4000" dirty="0" smtClean="0"/>
                        <a:t>Entry Level</a:t>
                      </a:r>
                      <a:endParaRPr lang="en-US" sz="4000" dirty="0"/>
                    </a:p>
                  </a:txBody>
                  <a:tcPr marT="45728" marB="45728">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endParaRPr lang="en-US" sz="4000" dirty="0"/>
                    </a:p>
                  </a:txBody>
                  <a:tcPr marT="45728" marB="45728">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endParaRPr lang="en-US" sz="4000" dirty="0"/>
                    </a:p>
                  </a:txBody>
                  <a:tcPr marT="45728" marB="45728">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64505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endParaRPr lang="en-US" sz="3600" dirty="0"/>
                    </a:p>
                  </a:txBody>
                  <a:tcPr marT="45728" marB="45728">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p>
                      <a:pPr algn="ctr"/>
                      <a:r>
                        <a:rPr lang="en-US" sz="3600" dirty="0" smtClean="0"/>
                        <a:t>$ 74,714</a:t>
                      </a:r>
                      <a:endParaRPr lang="en-US" sz="3600" dirty="0"/>
                    </a:p>
                  </a:txBody>
                  <a:tcPr marT="45728" marB="45728">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p>
                      <a:pPr algn="ctr"/>
                      <a:r>
                        <a:rPr lang="en-US" sz="3600" dirty="0" smtClean="0"/>
                        <a:t>$123,942</a:t>
                      </a:r>
                      <a:endParaRPr lang="en-US" sz="3600" dirty="0"/>
                    </a:p>
                  </a:txBody>
                  <a:tcPr marT="45728" marB="45728">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spTree>
    <p:extLst>
      <p:ext uri="{BB962C8B-B14F-4D97-AF65-F5344CB8AC3E}">
        <p14:creationId xmlns:p14="http://schemas.microsoft.com/office/powerpoint/2010/main" val="2315805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2" name="Rectangle 1"/>
          <p:cNvSpPr/>
          <p:nvPr/>
        </p:nvSpPr>
        <p:spPr>
          <a:xfrm>
            <a:off x="279400" y="1242238"/>
            <a:ext cx="8585200" cy="70788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smtClean="0">
                <a:ln>
                  <a:noFill/>
                </a:ln>
                <a:solidFill>
                  <a:prstClr val="black"/>
                </a:solidFill>
                <a:effectLst/>
                <a:uLnTx/>
                <a:uFillTx/>
                <a:ea typeface="+mj-ea"/>
                <a:cs typeface="Trebuchet MS" pitchFamily="34" charset="0"/>
              </a:rPr>
              <a:t>Amount Available</a:t>
            </a:r>
            <a:r>
              <a:rPr kumimoji="0" lang="en-US" sz="4000" b="0" i="0" u="none" strike="noStrike" kern="0" cap="none" spc="0" normalizeH="0" noProof="0" dirty="0" smtClean="0">
                <a:ln>
                  <a:noFill/>
                </a:ln>
                <a:solidFill>
                  <a:prstClr val="black"/>
                </a:solidFill>
                <a:effectLst/>
                <a:uLnTx/>
                <a:uFillTx/>
                <a:ea typeface="+mj-ea"/>
                <a:cs typeface="Trebuchet MS" pitchFamily="34" charset="0"/>
              </a:rPr>
              <a:t> After Loan Payment</a:t>
            </a:r>
            <a:endParaRPr kumimoji="0" lang="en-US" sz="1600" b="0" i="1" u="none" strike="noStrike" kern="0" cap="none" spc="0" normalizeH="0" baseline="0" noProof="0" dirty="0" smtClean="0">
              <a:ln>
                <a:noFill/>
              </a:ln>
              <a:solidFill>
                <a:sysClr val="windowText" lastClr="000000"/>
              </a:solidFill>
              <a:effectLst/>
              <a:uLnTx/>
              <a:uFillTx/>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445470483"/>
              </p:ext>
            </p:extLst>
          </p:nvPr>
        </p:nvGraphicFramePr>
        <p:xfrm>
          <a:off x="1443638" y="2053491"/>
          <a:ext cx="6092952" cy="4264923"/>
        </p:xfrm>
        <a:graphic>
          <a:graphicData uri="http://schemas.openxmlformats.org/drawingml/2006/table">
            <a:tbl>
              <a:tblPr firstRow="1" bandRow="1">
                <a:tableStyleId>{5C22544A-7EE6-4342-B048-85BDC9FD1C3A}</a:tableStyleId>
              </a:tblPr>
              <a:tblGrid>
                <a:gridCol w="3108649"/>
                <a:gridCol w="2984303"/>
              </a:tblGrid>
              <a:tr h="517831">
                <a:tc>
                  <a:txBody>
                    <a:bodyPr/>
                    <a:lstStyle/>
                    <a:p>
                      <a:r>
                        <a:rPr lang="en-US" sz="1800" dirty="0" smtClean="0"/>
                        <a:t>Gross Pay</a:t>
                      </a:r>
                      <a:endParaRPr lang="en-US" sz="1800" dirty="0"/>
                    </a:p>
                  </a:txBody>
                  <a:tcPr marT="45733" marB="45733"/>
                </a:tc>
                <a:tc>
                  <a:txBody>
                    <a:bodyPr/>
                    <a:lstStyle/>
                    <a:p>
                      <a:r>
                        <a:rPr lang="en-US" sz="1800" dirty="0" smtClean="0"/>
                        <a:t>$ 5,747.00</a:t>
                      </a:r>
                      <a:endParaRPr lang="en-US" sz="1800" dirty="0"/>
                    </a:p>
                  </a:txBody>
                  <a:tcPr marT="45733" marB="45733"/>
                </a:tc>
              </a:tr>
              <a:tr h="517831">
                <a:tc>
                  <a:txBody>
                    <a:bodyPr/>
                    <a:lstStyle/>
                    <a:p>
                      <a:r>
                        <a:rPr lang="en-US" sz="1800" dirty="0" smtClean="0"/>
                        <a:t>Federal Tax</a:t>
                      </a:r>
                      <a:endParaRPr lang="en-US" sz="1800" dirty="0"/>
                    </a:p>
                  </a:txBody>
                  <a:tcPr marT="45733" marB="45733"/>
                </a:tc>
                <a:tc>
                  <a:txBody>
                    <a:bodyPr/>
                    <a:lstStyle/>
                    <a:p>
                      <a:r>
                        <a:rPr lang="en-US" sz="1800" dirty="0" smtClean="0"/>
                        <a:t>$    990.34</a:t>
                      </a:r>
                      <a:endParaRPr lang="en-US" sz="1800" dirty="0"/>
                    </a:p>
                  </a:txBody>
                  <a:tcPr marT="45733" marB="45733"/>
                </a:tc>
              </a:tr>
              <a:tr h="517831">
                <a:tc>
                  <a:txBody>
                    <a:bodyPr/>
                    <a:lstStyle/>
                    <a:p>
                      <a:r>
                        <a:rPr lang="en-US" sz="1800" dirty="0" smtClean="0"/>
                        <a:t>Social Security</a:t>
                      </a:r>
                      <a:endParaRPr lang="en-US" sz="1800" dirty="0"/>
                    </a:p>
                  </a:txBody>
                  <a:tcPr marT="45733" marB="45733"/>
                </a:tc>
                <a:tc>
                  <a:txBody>
                    <a:bodyPr/>
                    <a:lstStyle/>
                    <a:p>
                      <a:r>
                        <a:rPr lang="en-US" sz="1800" dirty="0" smtClean="0"/>
                        <a:t>$     356.32</a:t>
                      </a:r>
                      <a:endParaRPr lang="en-US" sz="1800" dirty="0"/>
                    </a:p>
                  </a:txBody>
                  <a:tcPr marT="45733" marB="45733"/>
                </a:tc>
              </a:tr>
              <a:tr h="517831">
                <a:tc>
                  <a:txBody>
                    <a:bodyPr/>
                    <a:lstStyle/>
                    <a:p>
                      <a:r>
                        <a:rPr lang="en-US" sz="1800" dirty="0" smtClean="0"/>
                        <a:t>Medicare</a:t>
                      </a:r>
                      <a:endParaRPr lang="en-US" sz="1800" dirty="0"/>
                    </a:p>
                  </a:txBody>
                  <a:tcPr marT="45733" marB="45733"/>
                </a:tc>
                <a:tc>
                  <a:txBody>
                    <a:bodyPr/>
                    <a:lstStyle/>
                    <a:p>
                      <a:r>
                        <a:rPr lang="en-US" sz="1800" dirty="0" smtClean="0"/>
                        <a:t>$       83.34</a:t>
                      </a:r>
                      <a:endParaRPr lang="en-US" sz="1800" dirty="0"/>
                    </a:p>
                  </a:txBody>
                  <a:tcPr marT="45733" marB="45733"/>
                </a:tc>
              </a:tr>
              <a:tr h="517831">
                <a:tc>
                  <a:txBody>
                    <a:bodyPr/>
                    <a:lstStyle/>
                    <a:p>
                      <a:r>
                        <a:rPr lang="en-US" sz="1800" dirty="0" smtClean="0"/>
                        <a:t>State Income Tax</a:t>
                      </a:r>
                      <a:endParaRPr lang="en-US" sz="1800" dirty="0"/>
                    </a:p>
                  </a:txBody>
                  <a:tcPr marT="45733" marB="45733"/>
                </a:tc>
                <a:tc>
                  <a:txBody>
                    <a:bodyPr/>
                    <a:lstStyle/>
                    <a:p>
                      <a:r>
                        <a:rPr lang="en-US" sz="1800" dirty="0" smtClean="0"/>
                        <a:t>$     425.10</a:t>
                      </a:r>
                      <a:endParaRPr lang="en-US" sz="1800" dirty="0"/>
                    </a:p>
                  </a:txBody>
                  <a:tcPr marT="45733" marB="45733"/>
                </a:tc>
              </a:tr>
              <a:tr h="517831">
                <a:tc>
                  <a:txBody>
                    <a:bodyPr/>
                    <a:lstStyle/>
                    <a:p>
                      <a:r>
                        <a:rPr lang="en-US" sz="1800" dirty="0" smtClean="0"/>
                        <a:t>Net Pay</a:t>
                      </a:r>
                      <a:endParaRPr lang="en-US" sz="1800" dirty="0"/>
                    </a:p>
                  </a:txBody>
                  <a:tcPr marT="45733" marB="45733"/>
                </a:tc>
                <a:tc>
                  <a:txBody>
                    <a:bodyPr/>
                    <a:lstStyle/>
                    <a:p>
                      <a:r>
                        <a:rPr lang="en-US" sz="1800" dirty="0" smtClean="0"/>
                        <a:t>$  3,891.90</a:t>
                      </a:r>
                      <a:endParaRPr lang="en-US" sz="1800" dirty="0"/>
                    </a:p>
                  </a:txBody>
                  <a:tcPr marT="45733" marB="45733"/>
                </a:tc>
              </a:tr>
              <a:tr h="517831">
                <a:tc>
                  <a:txBody>
                    <a:bodyPr/>
                    <a:lstStyle/>
                    <a:p>
                      <a:r>
                        <a:rPr lang="en-US" sz="1800" dirty="0" smtClean="0"/>
                        <a:t>Loan Payment</a:t>
                      </a:r>
                      <a:endParaRPr lang="en-US" sz="1800" dirty="0"/>
                    </a:p>
                  </a:txBody>
                  <a:tcPr marT="45733" marB="45733"/>
                </a:tc>
                <a:tc>
                  <a:txBody>
                    <a:bodyPr/>
                    <a:lstStyle/>
                    <a:p>
                      <a:r>
                        <a:rPr lang="en-US" sz="1800" dirty="0" smtClean="0"/>
                        <a:t>$   </a:t>
                      </a:r>
                      <a:r>
                        <a:rPr lang="en-US" sz="1800" dirty="0" smtClean="0"/>
                        <a:t>2,708.00</a:t>
                      </a:r>
                      <a:endParaRPr lang="en-US" sz="1800" dirty="0"/>
                    </a:p>
                  </a:txBody>
                  <a:tcPr marT="45733" marB="45733"/>
                </a:tc>
              </a:tr>
              <a:tr h="593176">
                <a:tc>
                  <a:txBody>
                    <a:bodyPr/>
                    <a:lstStyle/>
                    <a:p>
                      <a:r>
                        <a:rPr lang="en-US" sz="1800" dirty="0" smtClean="0"/>
                        <a:t>Available Income After Loan Payment</a:t>
                      </a:r>
                      <a:endParaRPr lang="en-US" sz="1800" dirty="0"/>
                    </a:p>
                  </a:txBody>
                  <a:tcPr marT="45733" marB="45733"/>
                </a:tc>
                <a:tc>
                  <a:txBody>
                    <a:bodyPr/>
                    <a:lstStyle/>
                    <a:p>
                      <a:r>
                        <a:rPr lang="en-US" sz="1800" dirty="0" smtClean="0"/>
                        <a:t>$  </a:t>
                      </a:r>
                      <a:r>
                        <a:rPr lang="en-US" sz="1800" dirty="0" smtClean="0"/>
                        <a:t>1,183.90</a:t>
                      </a:r>
                      <a:endParaRPr lang="en-US" sz="1800" dirty="0"/>
                    </a:p>
                  </a:txBody>
                  <a:tcPr marT="45733" marB="45733"/>
                </a:tc>
              </a:tr>
            </a:tbl>
          </a:graphicData>
        </a:graphic>
      </p:graphicFrame>
    </p:spTree>
    <p:extLst>
      <p:ext uri="{BB962C8B-B14F-4D97-AF65-F5344CB8AC3E}">
        <p14:creationId xmlns:p14="http://schemas.microsoft.com/office/powerpoint/2010/main" val="2533012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2" name="Rectangle 1"/>
          <p:cNvSpPr/>
          <p:nvPr/>
        </p:nvSpPr>
        <p:spPr>
          <a:xfrm>
            <a:off x="279400" y="1242238"/>
            <a:ext cx="8585200" cy="70788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smtClean="0">
                <a:ln>
                  <a:noFill/>
                </a:ln>
                <a:solidFill>
                  <a:prstClr val="black"/>
                </a:solidFill>
                <a:effectLst/>
                <a:uLnTx/>
                <a:uFillTx/>
                <a:ea typeface="+mj-ea"/>
                <a:cs typeface="Trebuchet MS" pitchFamily="34" charset="0"/>
              </a:rPr>
              <a:t>Amount Available</a:t>
            </a:r>
            <a:r>
              <a:rPr kumimoji="0" lang="en-US" sz="4000" b="0" i="0" u="none" strike="noStrike" kern="0" cap="none" spc="0" normalizeH="0" noProof="0" dirty="0" smtClean="0">
                <a:ln>
                  <a:noFill/>
                </a:ln>
                <a:solidFill>
                  <a:prstClr val="black"/>
                </a:solidFill>
                <a:effectLst/>
                <a:uLnTx/>
                <a:uFillTx/>
                <a:ea typeface="+mj-ea"/>
                <a:cs typeface="Trebuchet MS" pitchFamily="34" charset="0"/>
              </a:rPr>
              <a:t> After Loan Payment</a:t>
            </a:r>
            <a:endParaRPr kumimoji="0" lang="en-US" sz="1600" b="0" i="1" u="none" strike="noStrike" kern="0" cap="none" spc="0" normalizeH="0" baseline="0" noProof="0" dirty="0" smtClean="0">
              <a:ln>
                <a:noFill/>
              </a:ln>
              <a:solidFill>
                <a:sysClr val="windowText" lastClr="000000"/>
              </a:solidFill>
              <a:effectLst/>
              <a:uLnTx/>
              <a:uFillTx/>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4079544921"/>
              </p:ext>
            </p:extLst>
          </p:nvPr>
        </p:nvGraphicFramePr>
        <p:xfrm>
          <a:off x="1443638" y="2053491"/>
          <a:ext cx="6092952" cy="4264923"/>
        </p:xfrm>
        <a:graphic>
          <a:graphicData uri="http://schemas.openxmlformats.org/drawingml/2006/table">
            <a:tbl>
              <a:tblPr firstRow="1" bandRow="1">
                <a:tableStyleId>{5C22544A-7EE6-4342-B048-85BDC9FD1C3A}</a:tableStyleId>
              </a:tblPr>
              <a:tblGrid>
                <a:gridCol w="3108649"/>
                <a:gridCol w="2984303"/>
              </a:tblGrid>
              <a:tr h="517831">
                <a:tc>
                  <a:txBody>
                    <a:bodyPr/>
                    <a:lstStyle/>
                    <a:p>
                      <a:r>
                        <a:rPr lang="en-US" sz="1800" dirty="0" smtClean="0"/>
                        <a:t>Gross Pay</a:t>
                      </a:r>
                      <a:endParaRPr lang="en-US" sz="1800" dirty="0"/>
                    </a:p>
                  </a:txBody>
                  <a:tcPr marT="45733" marB="45733"/>
                </a:tc>
                <a:tc>
                  <a:txBody>
                    <a:bodyPr/>
                    <a:lstStyle/>
                    <a:p>
                      <a:r>
                        <a:rPr lang="en-US" sz="2400" dirty="0" smtClean="0"/>
                        <a:t>$  9,534</a:t>
                      </a:r>
                      <a:endParaRPr lang="en-US" sz="2400" dirty="0"/>
                    </a:p>
                  </a:txBody>
                  <a:tcPr marT="45733" marB="45733"/>
                </a:tc>
              </a:tr>
              <a:tr h="517831">
                <a:tc>
                  <a:txBody>
                    <a:bodyPr/>
                    <a:lstStyle/>
                    <a:p>
                      <a:r>
                        <a:rPr lang="en-US" sz="1800" dirty="0" smtClean="0"/>
                        <a:t>Federal Tax</a:t>
                      </a:r>
                      <a:endParaRPr lang="en-US" sz="1800" dirty="0"/>
                    </a:p>
                  </a:txBody>
                  <a:tcPr marT="45733" marB="45733"/>
                </a:tc>
                <a:tc>
                  <a:txBody>
                    <a:bodyPr/>
                    <a:lstStyle/>
                    <a:p>
                      <a:r>
                        <a:rPr lang="en-US" sz="1800" dirty="0" smtClean="0"/>
                        <a:t>$    1,998.20</a:t>
                      </a:r>
                      <a:endParaRPr lang="en-US" sz="1800" dirty="0"/>
                    </a:p>
                  </a:txBody>
                  <a:tcPr marT="45733" marB="45733"/>
                </a:tc>
              </a:tr>
              <a:tr h="517831">
                <a:tc>
                  <a:txBody>
                    <a:bodyPr/>
                    <a:lstStyle/>
                    <a:p>
                      <a:r>
                        <a:rPr lang="en-US" sz="1800" dirty="0" smtClean="0"/>
                        <a:t>Social Security</a:t>
                      </a:r>
                      <a:endParaRPr lang="en-US" sz="1800" dirty="0"/>
                    </a:p>
                  </a:txBody>
                  <a:tcPr marT="45733" marB="45733"/>
                </a:tc>
                <a:tc>
                  <a:txBody>
                    <a:bodyPr/>
                    <a:lstStyle/>
                    <a:p>
                      <a:r>
                        <a:rPr lang="en-US" sz="1800" dirty="0" smtClean="0"/>
                        <a:t>$       591.10</a:t>
                      </a:r>
                      <a:endParaRPr lang="en-US" sz="1800" dirty="0"/>
                    </a:p>
                  </a:txBody>
                  <a:tcPr marT="45733" marB="45733"/>
                </a:tc>
              </a:tr>
              <a:tr h="517831">
                <a:tc>
                  <a:txBody>
                    <a:bodyPr/>
                    <a:lstStyle/>
                    <a:p>
                      <a:r>
                        <a:rPr lang="en-US" sz="1800" dirty="0" smtClean="0"/>
                        <a:t>Medicare</a:t>
                      </a:r>
                      <a:endParaRPr lang="en-US" sz="1800" dirty="0"/>
                    </a:p>
                  </a:txBody>
                  <a:tcPr marT="45733" marB="45733"/>
                </a:tc>
                <a:tc>
                  <a:txBody>
                    <a:bodyPr/>
                    <a:lstStyle/>
                    <a:p>
                      <a:r>
                        <a:rPr lang="en-US" sz="1800" dirty="0" smtClean="0"/>
                        <a:t>$       138.24</a:t>
                      </a:r>
                      <a:endParaRPr lang="en-US" sz="1800" dirty="0"/>
                    </a:p>
                  </a:txBody>
                  <a:tcPr marT="45733" marB="45733"/>
                </a:tc>
              </a:tr>
              <a:tr h="517831">
                <a:tc>
                  <a:txBody>
                    <a:bodyPr/>
                    <a:lstStyle/>
                    <a:p>
                      <a:r>
                        <a:rPr lang="en-US" sz="1800" dirty="0" smtClean="0"/>
                        <a:t>State Income Tax</a:t>
                      </a:r>
                      <a:endParaRPr lang="en-US" sz="1800" dirty="0"/>
                    </a:p>
                  </a:txBody>
                  <a:tcPr marT="45733" marB="45733"/>
                </a:tc>
                <a:tc>
                  <a:txBody>
                    <a:bodyPr/>
                    <a:lstStyle/>
                    <a:p>
                      <a:r>
                        <a:rPr lang="en-US" sz="1800" dirty="0" smtClean="0"/>
                        <a:t>$       729.76</a:t>
                      </a:r>
                      <a:endParaRPr lang="en-US" sz="1800" dirty="0"/>
                    </a:p>
                  </a:txBody>
                  <a:tcPr marT="45733" marB="45733"/>
                </a:tc>
              </a:tr>
              <a:tr h="517831">
                <a:tc>
                  <a:txBody>
                    <a:bodyPr/>
                    <a:lstStyle/>
                    <a:p>
                      <a:r>
                        <a:rPr lang="en-US" sz="1800" dirty="0" smtClean="0"/>
                        <a:t>Net Pay</a:t>
                      </a:r>
                      <a:endParaRPr lang="en-US" sz="1800" dirty="0"/>
                    </a:p>
                  </a:txBody>
                  <a:tcPr marT="45733" marB="45733"/>
                </a:tc>
                <a:tc>
                  <a:txBody>
                    <a:bodyPr/>
                    <a:lstStyle/>
                    <a:p>
                      <a:r>
                        <a:rPr lang="en-US" sz="1800" dirty="0" smtClean="0"/>
                        <a:t>$    6,102.64</a:t>
                      </a:r>
                      <a:endParaRPr lang="en-US" sz="1800" dirty="0"/>
                    </a:p>
                  </a:txBody>
                  <a:tcPr marT="45733" marB="45733"/>
                </a:tc>
              </a:tr>
              <a:tr h="517831">
                <a:tc>
                  <a:txBody>
                    <a:bodyPr/>
                    <a:lstStyle/>
                    <a:p>
                      <a:r>
                        <a:rPr lang="en-US" sz="1800" dirty="0" smtClean="0"/>
                        <a:t>Loan Payment</a:t>
                      </a:r>
                      <a:endParaRPr lang="en-US" sz="1800" dirty="0"/>
                    </a:p>
                  </a:txBody>
                  <a:tcPr marT="45733" marB="45733"/>
                </a:tc>
                <a:tc>
                  <a:txBody>
                    <a:bodyPr/>
                    <a:lstStyle/>
                    <a:p>
                      <a:r>
                        <a:rPr lang="en-US" sz="1800" dirty="0" smtClean="0"/>
                        <a:t>$    </a:t>
                      </a:r>
                      <a:r>
                        <a:rPr lang="en-US" sz="1800" dirty="0" smtClean="0"/>
                        <a:t>2,708.00</a:t>
                      </a:r>
                      <a:endParaRPr lang="en-US" sz="1800" dirty="0"/>
                    </a:p>
                  </a:txBody>
                  <a:tcPr marT="45733" marB="45733"/>
                </a:tc>
              </a:tr>
              <a:tr h="593176">
                <a:tc>
                  <a:txBody>
                    <a:bodyPr/>
                    <a:lstStyle/>
                    <a:p>
                      <a:r>
                        <a:rPr lang="en-US" sz="1800" dirty="0" smtClean="0"/>
                        <a:t>Available Income After Loan Payment</a:t>
                      </a:r>
                      <a:endParaRPr lang="en-US" sz="1800" dirty="0"/>
                    </a:p>
                  </a:txBody>
                  <a:tcPr marT="45733" marB="45733"/>
                </a:tc>
                <a:tc>
                  <a:txBody>
                    <a:bodyPr/>
                    <a:lstStyle/>
                    <a:p>
                      <a:r>
                        <a:rPr lang="en-US" sz="1800" dirty="0" smtClean="0"/>
                        <a:t>$   </a:t>
                      </a:r>
                      <a:r>
                        <a:rPr lang="en-US" sz="1800" dirty="0" smtClean="0"/>
                        <a:t> 3,396.64</a:t>
                      </a:r>
                      <a:endParaRPr lang="en-US" sz="1800" dirty="0"/>
                    </a:p>
                  </a:txBody>
                  <a:tcPr marT="45733" marB="45733"/>
                </a:tc>
              </a:tr>
            </a:tbl>
          </a:graphicData>
        </a:graphic>
      </p:graphicFrame>
    </p:spTree>
    <p:extLst>
      <p:ext uri="{BB962C8B-B14F-4D97-AF65-F5344CB8AC3E}">
        <p14:creationId xmlns:p14="http://schemas.microsoft.com/office/powerpoint/2010/main" val="3992930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3" name="Rectangle 2"/>
          <p:cNvSpPr/>
          <p:nvPr/>
        </p:nvSpPr>
        <p:spPr>
          <a:xfrm>
            <a:off x="1307366" y="1135559"/>
            <a:ext cx="6952462" cy="76944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b="0" i="0" u="none" strike="noStrike" kern="0" cap="none" spc="0" normalizeH="0" baseline="0" noProof="0" dirty="0" smtClean="0">
                <a:ln>
                  <a:noFill/>
                </a:ln>
                <a:solidFill>
                  <a:prstClr val="black"/>
                </a:solidFill>
                <a:effectLst/>
                <a:uLnTx/>
                <a:uFillTx/>
                <a:ea typeface="+mj-ea"/>
                <a:cs typeface="Trebuchet MS" pitchFamily="34" charset="0"/>
              </a:rPr>
              <a:t>Before Accepting a Loan</a:t>
            </a: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2" name="TextBox 1"/>
          <p:cNvSpPr txBox="1"/>
          <p:nvPr/>
        </p:nvSpPr>
        <p:spPr>
          <a:xfrm>
            <a:off x="408079" y="2221766"/>
            <a:ext cx="8305171" cy="3046988"/>
          </a:xfrm>
          <a:prstGeom prst="rect">
            <a:avLst/>
          </a:prstGeom>
          <a:noFill/>
        </p:spPr>
        <p:txBody>
          <a:bodyPr wrap="square" rtlCol="0">
            <a:spAutoFit/>
          </a:bodyPr>
          <a:lstStyle/>
          <a:p>
            <a:pPr marL="342900" indent="-342900">
              <a:buAutoNum type="arabicPeriod"/>
            </a:pPr>
            <a:r>
              <a:rPr lang="en-US" sz="3200" dirty="0" smtClean="0"/>
              <a:t>Do I need to borrow?</a:t>
            </a:r>
          </a:p>
          <a:p>
            <a:pPr marL="342900" indent="-342900">
              <a:buAutoNum type="arabicPeriod"/>
            </a:pPr>
            <a:r>
              <a:rPr lang="en-US" sz="3200" dirty="0" smtClean="0"/>
              <a:t>How much do I need to borrow?</a:t>
            </a:r>
          </a:p>
          <a:p>
            <a:pPr marL="342900" indent="-342900">
              <a:buAutoNum type="arabicPeriod"/>
            </a:pPr>
            <a:r>
              <a:rPr lang="en-US" sz="3200" dirty="0" smtClean="0"/>
              <a:t>Do I have other resources available?</a:t>
            </a:r>
          </a:p>
          <a:p>
            <a:pPr marL="342900" indent="-342900">
              <a:buAutoNum type="arabicPeriod"/>
            </a:pPr>
            <a:r>
              <a:rPr lang="en-US" sz="3200" dirty="0" smtClean="0"/>
              <a:t>Have I created a budget? </a:t>
            </a:r>
          </a:p>
          <a:p>
            <a:pPr marL="342900" indent="-342900">
              <a:buAutoNum type="arabicPeriod"/>
            </a:pPr>
            <a:r>
              <a:rPr lang="en-US" sz="3200" dirty="0" smtClean="0"/>
              <a:t>What are my expenses?</a:t>
            </a:r>
          </a:p>
          <a:p>
            <a:pPr marL="342900" indent="-342900">
              <a:buAutoNum type="arabicPeriod"/>
            </a:pPr>
            <a:r>
              <a:rPr lang="en-US" sz="3200" dirty="0" smtClean="0"/>
              <a:t>How many times will I go out?</a:t>
            </a:r>
          </a:p>
        </p:txBody>
      </p:sp>
    </p:spTree>
    <p:extLst>
      <p:ext uri="{BB962C8B-B14F-4D97-AF65-F5344CB8AC3E}">
        <p14:creationId xmlns:p14="http://schemas.microsoft.com/office/powerpoint/2010/main" val="2735595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3" name="Rectangle 2"/>
          <p:cNvSpPr/>
          <p:nvPr/>
        </p:nvSpPr>
        <p:spPr>
          <a:xfrm>
            <a:off x="2232947" y="1135559"/>
            <a:ext cx="4405276" cy="769441"/>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b="0" i="0" u="none" strike="noStrike" kern="0" cap="none" spc="0" normalizeH="0" baseline="0" noProof="0" dirty="0" smtClean="0">
                <a:ln>
                  <a:noFill/>
                </a:ln>
                <a:solidFill>
                  <a:prstClr val="black"/>
                </a:solidFill>
                <a:effectLst/>
                <a:uLnTx/>
                <a:uFillTx/>
                <a:ea typeface="+mj-ea"/>
                <a:cs typeface="Trebuchet MS" pitchFamily="34" charset="0"/>
              </a:rPr>
              <a:t>Budget Tool</a:t>
            </a:r>
            <a:endParaRPr kumimoji="0" lang="en-US" sz="1800" b="0" i="0" u="none" strike="noStrike" kern="0" cap="none" spc="0" normalizeH="0" baseline="0" noProof="0" dirty="0" smtClean="0">
              <a:ln>
                <a:noFill/>
              </a:ln>
              <a:solidFill>
                <a:sysClr val="windowText" lastClr="000000"/>
              </a:solidFill>
              <a:effectLst/>
              <a:uLnTx/>
              <a:uFillTx/>
            </a:endParaRPr>
          </a:p>
        </p:txBody>
      </p:sp>
      <p:graphicFrame>
        <p:nvGraphicFramePr>
          <p:cNvPr id="6" name="Table 5"/>
          <p:cNvGraphicFramePr>
            <a:graphicFrameLocks noGrp="1"/>
          </p:cNvGraphicFramePr>
          <p:nvPr>
            <p:extLst>
              <p:ext uri="{D42A27DB-BD31-4B8C-83A1-F6EECF244321}">
                <p14:modId xmlns:p14="http://schemas.microsoft.com/office/powerpoint/2010/main" val="609864371"/>
              </p:ext>
            </p:extLst>
          </p:nvPr>
        </p:nvGraphicFramePr>
        <p:xfrm>
          <a:off x="127223" y="1904996"/>
          <a:ext cx="8945216" cy="4953005"/>
        </p:xfrm>
        <a:graphic>
          <a:graphicData uri="http://schemas.openxmlformats.org/drawingml/2006/table">
            <a:tbl>
              <a:tblPr/>
              <a:tblGrid>
                <a:gridCol w="3635409"/>
                <a:gridCol w="241355"/>
                <a:gridCol w="1689484"/>
                <a:gridCol w="1689484"/>
                <a:gridCol w="1689484"/>
              </a:tblGrid>
              <a:tr h="90881">
                <a:tc>
                  <a:txBody>
                    <a:bodyPr/>
                    <a:lstStyle/>
                    <a:p>
                      <a:pPr algn="l" fontAlgn="b"/>
                      <a:r>
                        <a:rPr lang="en-US" sz="500" b="1" i="0" u="none" strike="noStrike">
                          <a:solidFill>
                            <a:srgbClr val="000000"/>
                          </a:solidFill>
                          <a:effectLst/>
                          <a:latin typeface="Calibri" panose="020F0502020204030204" pitchFamily="34" charset="0"/>
                        </a:rPr>
                        <a:t>YOUR MONTHLY BUDGET</a:t>
                      </a:r>
                    </a:p>
                  </a:txBody>
                  <a:tcPr marL="3194" marR="3194" marT="319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500" b="1" i="0" u="none" strike="noStrike">
                          <a:solidFill>
                            <a:srgbClr val="000000"/>
                          </a:solidFill>
                          <a:effectLst/>
                          <a:latin typeface="Calibri" panose="020F0502020204030204" pitchFamily="34" charset="0"/>
                        </a:rPr>
                        <a:t> </a:t>
                      </a:r>
                    </a:p>
                  </a:txBody>
                  <a:tcPr marL="3194" marR="3194" marT="31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500" b="1" i="0" u="none" strike="noStrike">
                          <a:solidFill>
                            <a:srgbClr val="000000"/>
                          </a:solidFill>
                          <a:effectLst/>
                          <a:latin typeface="Calibri" panose="020F0502020204030204" pitchFamily="34" charset="0"/>
                        </a:rPr>
                        <a:t>Budget</a:t>
                      </a:r>
                    </a:p>
                  </a:txBody>
                  <a:tcPr marL="3194" marR="3194" marT="31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500" b="1" i="0" u="none" strike="noStrike">
                          <a:solidFill>
                            <a:srgbClr val="000000"/>
                          </a:solidFill>
                          <a:effectLst/>
                          <a:latin typeface="Calibri" panose="020F0502020204030204" pitchFamily="34" charset="0"/>
                        </a:rPr>
                        <a:t>Actual</a:t>
                      </a:r>
                    </a:p>
                  </a:txBody>
                  <a:tcPr marL="3194" marR="3194" marT="31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500" b="1" i="0" u="none" strike="noStrike">
                          <a:solidFill>
                            <a:srgbClr val="000000"/>
                          </a:solidFill>
                          <a:effectLst/>
                          <a:latin typeface="Calibri" panose="020F0502020204030204" pitchFamily="34" charset="0"/>
                        </a:rPr>
                        <a:t>Difference</a:t>
                      </a:r>
                    </a:p>
                  </a:txBody>
                  <a:tcPr marL="3194" marR="3194" marT="319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83890">
                <a:tc>
                  <a:txBody>
                    <a:bodyPr/>
                    <a:lstStyle/>
                    <a:p>
                      <a:pPr algn="l" fontAlgn="b"/>
                      <a:r>
                        <a:rPr lang="en-US" sz="400" b="1" i="0" u="none" strike="noStrike">
                          <a:solidFill>
                            <a:srgbClr val="000000"/>
                          </a:solidFill>
                          <a:effectLst/>
                          <a:latin typeface="Calibri" panose="020F0502020204030204" pitchFamily="34" charset="0"/>
                        </a:rPr>
                        <a:t>INCOME SOURCES</a:t>
                      </a:r>
                    </a:p>
                  </a:txBody>
                  <a:tcPr marL="3194" marR="3194" marT="3194"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1" i="0" u="none" strike="noStrike">
                          <a:solidFill>
                            <a:srgbClr val="000000"/>
                          </a:solidFill>
                          <a:effectLst/>
                          <a:latin typeface="Calibri" panose="020F0502020204030204" pitchFamily="34" charset="0"/>
                        </a:rPr>
                        <a:t> </a:t>
                      </a:r>
                    </a:p>
                  </a:txBody>
                  <a:tcPr marL="3194" marR="3194" marT="3194" marB="0" anchor="b">
                    <a:lnL>
                      <a:noFill/>
                    </a:lnL>
                    <a:lnR>
                      <a:noFill/>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a:noFill/>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a:noFill/>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69696"/>
                    </a:solidFill>
                  </a:tcPr>
                </a:tc>
              </a:tr>
              <a:tr h="83890">
                <a:tc>
                  <a:txBody>
                    <a:bodyPr/>
                    <a:lstStyle/>
                    <a:p>
                      <a:pPr algn="l" fontAlgn="b"/>
                      <a:r>
                        <a:rPr lang="en-US" sz="400" b="0" i="0" u="none" strike="noStrike">
                          <a:solidFill>
                            <a:srgbClr val="000000"/>
                          </a:solidFill>
                          <a:effectLst/>
                          <a:latin typeface="Calibri" panose="020F0502020204030204" pitchFamily="34" charset="0"/>
                        </a:rPr>
                        <a:t>Financial Aid Distribution</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Work Study</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Other Income:</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Other Income:</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1" i="0" u="none" strike="noStrike">
                          <a:solidFill>
                            <a:srgbClr val="FFFFFF"/>
                          </a:solidFill>
                          <a:effectLst/>
                          <a:latin typeface="Calibri" panose="020F0502020204030204" pitchFamily="34" charset="0"/>
                        </a:rPr>
                        <a:t>TOTAL INCOME-TOTAL lines 1 thru 4</a:t>
                      </a:r>
                    </a:p>
                  </a:txBody>
                  <a:tcPr marL="3194" marR="3194" marT="31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00080"/>
                    </a:solidFill>
                  </a:tcPr>
                </a:tc>
                <a:tc>
                  <a:txBody>
                    <a:bodyPr/>
                    <a:lstStyle/>
                    <a:p>
                      <a:pPr algn="r" fontAlgn="b"/>
                      <a:r>
                        <a:rPr lang="en-US" sz="400" b="1" i="0" u="none" strike="noStrike">
                          <a:solidFill>
                            <a:srgbClr val="FFFFFF"/>
                          </a:solidFill>
                          <a:effectLst/>
                          <a:latin typeface="Calibri" panose="020F0502020204030204" pitchFamily="34" charset="0"/>
                        </a:rPr>
                        <a:t>5</a:t>
                      </a:r>
                    </a:p>
                  </a:txBody>
                  <a:tcPr marL="3194" marR="3194" marT="31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00080"/>
                    </a:solidFill>
                  </a:tcPr>
                </a:tc>
                <a:tc>
                  <a:txBody>
                    <a:bodyPr/>
                    <a:lstStyle/>
                    <a:p>
                      <a:pPr algn="l" fontAlgn="b"/>
                      <a:r>
                        <a:rPr lang="en-US" sz="400" b="1" i="0" u="none" strike="noStrike">
                          <a:solidFill>
                            <a:srgbClr val="000000"/>
                          </a:solidFill>
                          <a:effectLst/>
                          <a:latin typeface="Calibri" panose="020F0502020204030204" pitchFamily="34" charset="0"/>
                        </a:rPr>
                        <a:t> </a:t>
                      </a:r>
                    </a:p>
                  </a:txBody>
                  <a:tcPr marL="3194" marR="3194" marT="31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00080"/>
                    </a:solidFill>
                  </a:tcPr>
                </a:tc>
                <a:tc>
                  <a:txBody>
                    <a:bodyPr/>
                    <a:lstStyle/>
                    <a:p>
                      <a:pPr algn="l" fontAlgn="b"/>
                      <a:r>
                        <a:rPr lang="en-US" sz="400" b="1" i="0" u="none" strike="noStrike">
                          <a:solidFill>
                            <a:srgbClr val="000000"/>
                          </a:solidFill>
                          <a:effectLst/>
                          <a:latin typeface="Calibri" panose="020F0502020204030204" pitchFamily="34" charset="0"/>
                        </a:rPr>
                        <a:t> </a:t>
                      </a:r>
                    </a:p>
                  </a:txBody>
                  <a:tcPr marL="3194" marR="3194" marT="31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00080"/>
                    </a:solidFill>
                  </a:tcPr>
                </a:tc>
                <a:tc>
                  <a:txBody>
                    <a:bodyPr/>
                    <a:lstStyle/>
                    <a:p>
                      <a:pPr algn="l" fontAlgn="b"/>
                      <a:r>
                        <a:rPr lang="en-US" sz="400" b="1" i="0" u="none" strike="noStrike">
                          <a:solidFill>
                            <a:srgbClr val="000000"/>
                          </a:solidFill>
                          <a:effectLst/>
                          <a:latin typeface="Calibri" panose="020F0502020204030204" pitchFamily="34" charset="0"/>
                        </a:rPr>
                        <a:t> </a:t>
                      </a:r>
                    </a:p>
                  </a:txBody>
                  <a:tcPr marL="3194" marR="3194" marT="319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800080"/>
                    </a:solidFill>
                  </a:tcPr>
                </a:tc>
              </a:tr>
              <a:tr h="83890">
                <a:tc>
                  <a:txBody>
                    <a:bodyPr/>
                    <a:lstStyle/>
                    <a:p>
                      <a:pPr algn="l" fontAlgn="b"/>
                      <a:r>
                        <a:rPr lang="en-US" sz="400" b="1" i="0" u="none" strike="noStrike">
                          <a:solidFill>
                            <a:srgbClr val="000000"/>
                          </a:solidFill>
                          <a:effectLst/>
                          <a:latin typeface="Calibri" panose="020F0502020204030204" pitchFamily="34" charset="0"/>
                        </a:rPr>
                        <a:t>FIXED EXPENSES</a:t>
                      </a:r>
                    </a:p>
                  </a:txBody>
                  <a:tcPr marL="3194" marR="3194" marT="3194"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1" i="0" u="none" strike="noStrike">
                          <a:solidFill>
                            <a:srgbClr val="000000"/>
                          </a:solidFill>
                          <a:effectLst/>
                          <a:latin typeface="Calibri" panose="020F0502020204030204" pitchFamily="34" charset="0"/>
                        </a:rPr>
                        <a:t> </a:t>
                      </a:r>
                    </a:p>
                  </a:txBody>
                  <a:tcPr marL="3194" marR="3194" marT="3194" marB="0" anchor="b">
                    <a:lnL>
                      <a:noFill/>
                    </a:lnL>
                    <a:lnR>
                      <a:noFill/>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a:noFill/>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a:noFill/>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69696"/>
                    </a:solidFill>
                  </a:tcPr>
                </a:tc>
              </a:tr>
              <a:tr h="83890">
                <a:tc>
                  <a:txBody>
                    <a:bodyPr/>
                    <a:lstStyle/>
                    <a:p>
                      <a:pPr algn="l" fontAlgn="b"/>
                      <a:r>
                        <a:rPr lang="en-US" sz="400" b="0" i="0" u="none" strike="noStrike">
                          <a:solidFill>
                            <a:srgbClr val="000000"/>
                          </a:solidFill>
                          <a:effectLst/>
                          <a:latin typeface="Calibri" panose="020F0502020204030204" pitchFamily="34" charset="0"/>
                        </a:rPr>
                        <a:t>Rent/Mortgage</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6</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Renter's or Home Owner's Insurance</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7</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Student Loan Payment</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Savings Contributions</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9</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Car Payment</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10</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Car Insurance</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11</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Car Fuel</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12</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Parking</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13</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Cell Phone</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14</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Home Security</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15</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Cable, Internet, Home Phone</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16</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Electricity &amp;/or Gas</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17</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Water </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18</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Groceries</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19</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Wal-Mart/Target(personal items)</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20</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Credit Card Payment(s)</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21</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Prescriptions</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22</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Child Care</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23</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Other:</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24</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Other:</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25</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1" i="0" u="none" strike="noStrike">
                          <a:solidFill>
                            <a:srgbClr val="FFFFFF"/>
                          </a:solidFill>
                          <a:effectLst/>
                          <a:latin typeface="Calibri" panose="020F0502020204030204" pitchFamily="34" charset="0"/>
                        </a:rPr>
                        <a:t>TOTAL FIXED EXPENSES-Total Lines 6 thru 25</a:t>
                      </a:r>
                    </a:p>
                  </a:txBody>
                  <a:tcPr marL="3194" marR="3194" marT="31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00080"/>
                    </a:solidFill>
                  </a:tcPr>
                </a:tc>
                <a:tc>
                  <a:txBody>
                    <a:bodyPr/>
                    <a:lstStyle/>
                    <a:p>
                      <a:pPr algn="r" fontAlgn="b"/>
                      <a:r>
                        <a:rPr lang="en-US" sz="400" b="1" i="0" u="none" strike="noStrike">
                          <a:solidFill>
                            <a:srgbClr val="FFFFFF"/>
                          </a:solidFill>
                          <a:effectLst/>
                          <a:latin typeface="Calibri" panose="020F0502020204030204" pitchFamily="34" charset="0"/>
                        </a:rPr>
                        <a:t>26</a:t>
                      </a:r>
                    </a:p>
                  </a:txBody>
                  <a:tcPr marL="3194" marR="3194" marT="31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00080"/>
                    </a:solidFill>
                  </a:tcPr>
                </a:tc>
                <a:tc>
                  <a:txBody>
                    <a:bodyPr/>
                    <a:lstStyle/>
                    <a:p>
                      <a:pPr algn="l" fontAlgn="b"/>
                      <a:r>
                        <a:rPr lang="en-US" sz="400" b="1" i="0" u="none" strike="noStrike">
                          <a:solidFill>
                            <a:srgbClr val="FFFFFF"/>
                          </a:solidFill>
                          <a:effectLst/>
                          <a:latin typeface="Calibri" panose="020F0502020204030204" pitchFamily="34" charset="0"/>
                        </a:rPr>
                        <a:t> </a:t>
                      </a:r>
                    </a:p>
                  </a:txBody>
                  <a:tcPr marL="3194" marR="3194" marT="31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00080"/>
                    </a:solidFill>
                  </a:tcPr>
                </a:tc>
                <a:tc>
                  <a:txBody>
                    <a:bodyPr/>
                    <a:lstStyle/>
                    <a:p>
                      <a:pPr algn="l" fontAlgn="b"/>
                      <a:r>
                        <a:rPr lang="en-US" sz="400" b="1" i="0" u="none" strike="noStrike">
                          <a:solidFill>
                            <a:srgbClr val="FFFFFF"/>
                          </a:solidFill>
                          <a:effectLst/>
                          <a:latin typeface="Calibri" panose="020F0502020204030204" pitchFamily="34" charset="0"/>
                        </a:rPr>
                        <a:t> </a:t>
                      </a:r>
                    </a:p>
                  </a:txBody>
                  <a:tcPr marL="3194" marR="3194" marT="31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00080"/>
                    </a:solidFill>
                  </a:tcPr>
                </a:tc>
                <a:tc>
                  <a:txBody>
                    <a:bodyPr/>
                    <a:lstStyle/>
                    <a:p>
                      <a:pPr algn="l" fontAlgn="b"/>
                      <a:r>
                        <a:rPr lang="en-US" sz="400" b="1" i="0" u="none" strike="noStrike">
                          <a:solidFill>
                            <a:srgbClr val="FFFFFF"/>
                          </a:solidFill>
                          <a:effectLst/>
                          <a:latin typeface="Calibri" panose="020F0502020204030204" pitchFamily="34" charset="0"/>
                        </a:rPr>
                        <a:t> </a:t>
                      </a:r>
                    </a:p>
                  </a:txBody>
                  <a:tcPr marL="3194" marR="3194" marT="319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800080"/>
                    </a:solidFill>
                  </a:tcPr>
                </a:tc>
              </a:tr>
              <a:tr h="83890">
                <a:tc>
                  <a:txBody>
                    <a:bodyPr/>
                    <a:lstStyle/>
                    <a:p>
                      <a:pPr algn="l" fontAlgn="b"/>
                      <a:r>
                        <a:rPr lang="en-US" sz="400" b="1" i="0" u="none" strike="noStrike">
                          <a:solidFill>
                            <a:srgbClr val="000000"/>
                          </a:solidFill>
                          <a:effectLst/>
                          <a:latin typeface="Calibri" panose="020F0502020204030204" pitchFamily="34" charset="0"/>
                        </a:rPr>
                        <a:t>DISCRETIONARY EXPENSES</a:t>
                      </a:r>
                    </a:p>
                  </a:txBody>
                  <a:tcPr marL="3194" marR="3194" marT="3194"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1" i="0" u="none" strike="noStrike">
                          <a:solidFill>
                            <a:srgbClr val="000000"/>
                          </a:solidFill>
                          <a:effectLst/>
                          <a:latin typeface="Calibri" panose="020F0502020204030204" pitchFamily="34" charset="0"/>
                        </a:rPr>
                        <a:t> </a:t>
                      </a:r>
                    </a:p>
                  </a:txBody>
                  <a:tcPr marL="3194" marR="3194" marT="3194" marB="0" anchor="b">
                    <a:lnL>
                      <a:noFill/>
                    </a:lnL>
                    <a:lnR>
                      <a:noFill/>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a:noFill/>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a:noFill/>
                    </a:lnR>
                    <a:lnT>
                      <a:noFill/>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69696"/>
                    </a:solidFill>
                  </a:tcPr>
                </a:tc>
              </a:tr>
              <a:tr h="83890">
                <a:tc>
                  <a:txBody>
                    <a:bodyPr/>
                    <a:lstStyle/>
                    <a:p>
                      <a:pPr algn="l" fontAlgn="b"/>
                      <a:r>
                        <a:rPr lang="en-US" sz="400" b="0" i="0" u="none" strike="noStrike">
                          <a:solidFill>
                            <a:srgbClr val="000000"/>
                          </a:solidFill>
                          <a:effectLst/>
                          <a:latin typeface="Calibri" panose="020F0502020204030204" pitchFamily="34" charset="0"/>
                        </a:rPr>
                        <a:t>Car Maintenance</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27</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Tithing/Charitable Contributions</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28</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Magazine Subscriptions &amp;/or newspapers</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29</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Organizational dues or fees</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30</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1" i="0" u="none" strike="noStrike">
                          <a:solidFill>
                            <a:srgbClr val="000000"/>
                          </a:solidFill>
                          <a:effectLst/>
                          <a:latin typeface="Calibri" panose="020F0502020204030204" pitchFamily="34" charset="0"/>
                        </a:rPr>
                        <a:t>Personal Care:</a:t>
                      </a:r>
                    </a:p>
                  </a:txBody>
                  <a:tcPr marL="3194" marR="3194" marT="319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1" i="0" u="none" strike="noStrike">
                          <a:solidFill>
                            <a:srgbClr val="000000"/>
                          </a:solidFill>
                          <a:effectLst/>
                          <a:latin typeface="Calibri" panose="020F0502020204030204" pitchFamily="34" charset="0"/>
                        </a:rPr>
                        <a:t> </a:t>
                      </a:r>
                    </a:p>
                  </a:txBody>
                  <a:tcPr marL="3194" marR="3194" marT="31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r>
              <a:tr h="83890">
                <a:tc>
                  <a:txBody>
                    <a:bodyPr/>
                    <a:lstStyle/>
                    <a:p>
                      <a:pPr algn="l" fontAlgn="b"/>
                      <a:r>
                        <a:rPr lang="en-US" sz="400" b="0" i="0" u="none" strike="noStrike">
                          <a:solidFill>
                            <a:srgbClr val="000000"/>
                          </a:solidFill>
                          <a:effectLst/>
                          <a:latin typeface="Calibri" panose="020F0502020204030204" pitchFamily="34" charset="0"/>
                        </a:rPr>
                        <a:t>Hair</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31</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Nails &amp; Waxing</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32</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Gym Membership</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33</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Clothing</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34</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Dry Cleaning</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35</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1" i="0" u="none" strike="noStrike">
                          <a:solidFill>
                            <a:srgbClr val="000000"/>
                          </a:solidFill>
                          <a:effectLst/>
                          <a:latin typeface="Calibri" panose="020F0502020204030204" pitchFamily="34" charset="0"/>
                        </a:rPr>
                        <a:t>Entertainment:</a:t>
                      </a:r>
                    </a:p>
                  </a:txBody>
                  <a:tcPr marL="3194" marR="3194" marT="319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1" i="0" u="none" strike="noStrike">
                          <a:solidFill>
                            <a:srgbClr val="000000"/>
                          </a:solidFill>
                          <a:effectLst/>
                          <a:latin typeface="Calibri" panose="020F0502020204030204" pitchFamily="34" charset="0"/>
                        </a:rPr>
                        <a:t> </a:t>
                      </a:r>
                    </a:p>
                  </a:txBody>
                  <a:tcPr marL="3194" marR="3194" marT="31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r>
              <a:tr h="83890">
                <a:tc>
                  <a:txBody>
                    <a:bodyPr/>
                    <a:lstStyle/>
                    <a:p>
                      <a:pPr algn="l" fontAlgn="b"/>
                      <a:r>
                        <a:rPr lang="en-US" sz="400" b="0" i="0" u="none" strike="noStrike">
                          <a:solidFill>
                            <a:srgbClr val="000000"/>
                          </a:solidFill>
                          <a:effectLst/>
                          <a:latin typeface="Calibri" panose="020F0502020204030204" pitchFamily="34" charset="0"/>
                        </a:rPr>
                        <a:t>Travel (airfare, bus, train, car rental)</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36</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Dining Out </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37</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CDs / I-Tunes</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38</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Movie Rental</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39</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Sporting Events, Theatre, Concerts</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40</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Other:</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41</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1" i="0" u="none" strike="noStrike">
                          <a:solidFill>
                            <a:srgbClr val="000000"/>
                          </a:solidFill>
                          <a:effectLst/>
                          <a:latin typeface="Calibri" panose="020F0502020204030204" pitchFamily="34" charset="0"/>
                        </a:rPr>
                        <a:t>Pet Care:</a:t>
                      </a:r>
                    </a:p>
                  </a:txBody>
                  <a:tcPr marL="3194" marR="3194" marT="319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1" i="0" u="none" strike="noStrike">
                          <a:solidFill>
                            <a:srgbClr val="000000"/>
                          </a:solidFill>
                          <a:effectLst/>
                          <a:latin typeface="Calibri" panose="020F0502020204030204" pitchFamily="34" charset="0"/>
                        </a:rPr>
                        <a:t> </a:t>
                      </a:r>
                    </a:p>
                  </a:txBody>
                  <a:tcPr marL="3194" marR="3194" marT="31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r>
              <a:tr h="83890">
                <a:tc>
                  <a:txBody>
                    <a:bodyPr/>
                    <a:lstStyle/>
                    <a:p>
                      <a:pPr algn="l" fontAlgn="b"/>
                      <a:r>
                        <a:rPr lang="en-US" sz="400" b="0" i="0" u="none" strike="noStrike">
                          <a:solidFill>
                            <a:srgbClr val="000000"/>
                          </a:solidFill>
                          <a:effectLst/>
                          <a:latin typeface="Calibri" panose="020F0502020204030204" pitchFamily="34" charset="0"/>
                        </a:rPr>
                        <a:t>Insurance Premiums &amp; Co-Pay</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Food, Grooming and Toys</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43</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Medical (Vet)</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1" i="0" u="none" strike="noStrike">
                          <a:solidFill>
                            <a:srgbClr val="000000"/>
                          </a:solidFill>
                          <a:effectLst/>
                          <a:latin typeface="Calibri" panose="020F0502020204030204" pitchFamily="34" charset="0"/>
                        </a:rPr>
                        <a:t>Other Expenses:</a:t>
                      </a:r>
                    </a:p>
                  </a:txBody>
                  <a:tcPr marL="3194" marR="3194" marT="319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1" i="0" u="none" strike="noStrike">
                          <a:solidFill>
                            <a:srgbClr val="000000"/>
                          </a:solidFill>
                          <a:effectLst/>
                          <a:latin typeface="Calibri" panose="020F0502020204030204" pitchFamily="34" charset="0"/>
                        </a:rPr>
                        <a:t> </a:t>
                      </a:r>
                    </a:p>
                  </a:txBody>
                  <a:tcPr marL="3194" marR="3194" marT="31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9696"/>
                    </a:solidFill>
                  </a:tcPr>
                </a:tc>
              </a:tr>
              <a:tr h="83890">
                <a:tc>
                  <a:txBody>
                    <a:bodyPr/>
                    <a:lstStyle/>
                    <a:p>
                      <a:pPr algn="l" fontAlgn="b"/>
                      <a:r>
                        <a:rPr lang="en-US" sz="400" b="0" i="0" u="none" strike="noStrike">
                          <a:solidFill>
                            <a:srgbClr val="000000"/>
                          </a:solidFill>
                          <a:effectLst/>
                          <a:latin typeface="Calibri" panose="020F0502020204030204" pitchFamily="34" charset="0"/>
                        </a:rPr>
                        <a:t>Other:</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45</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0" i="0" u="none" strike="noStrike">
                          <a:solidFill>
                            <a:srgbClr val="000000"/>
                          </a:solidFill>
                          <a:effectLst/>
                          <a:latin typeface="Calibri" panose="020F0502020204030204" pitchFamily="34" charset="0"/>
                        </a:rPr>
                        <a:t>Other:</a:t>
                      </a:r>
                    </a:p>
                  </a:txBody>
                  <a:tcPr marL="3194" marR="3194" marT="319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46</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3890">
                <a:tc>
                  <a:txBody>
                    <a:bodyPr/>
                    <a:lstStyle/>
                    <a:p>
                      <a:pPr algn="l" fontAlgn="b"/>
                      <a:r>
                        <a:rPr lang="en-US" sz="400" b="1" i="0" u="none" strike="noStrike">
                          <a:solidFill>
                            <a:srgbClr val="FFFFFF"/>
                          </a:solidFill>
                          <a:effectLst/>
                          <a:latin typeface="Calibri" panose="020F0502020204030204" pitchFamily="34" charset="0"/>
                        </a:rPr>
                        <a:t>TOTAL DISCRETIONARY EXPENSES-Total Lines 27 thru 46</a:t>
                      </a:r>
                    </a:p>
                  </a:txBody>
                  <a:tcPr marL="3194" marR="3194" marT="31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00080"/>
                    </a:solidFill>
                  </a:tcPr>
                </a:tc>
                <a:tc>
                  <a:txBody>
                    <a:bodyPr/>
                    <a:lstStyle/>
                    <a:p>
                      <a:pPr algn="r" fontAlgn="b"/>
                      <a:r>
                        <a:rPr lang="en-US" sz="400" b="1" i="0" u="none" strike="noStrike">
                          <a:solidFill>
                            <a:srgbClr val="FFFFFF"/>
                          </a:solidFill>
                          <a:effectLst/>
                          <a:latin typeface="Calibri" panose="020F0502020204030204" pitchFamily="34" charset="0"/>
                        </a:rPr>
                        <a:t>47</a:t>
                      </a:r>
                    </a:p>
                  </a:txBody>
                  <a:tcPr marL="3194" marR="3194" marT="31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00080"/>
                    </a:solidFill>
                  </a:tcPr>
                </a:tc>
                <a:tc>
                  <a:txBody>
                    <a:bodyPr/>
                    <a:lstStyle/>
                    <a:p>
                      <a:pPr algn="l" fontAlgn="b"/>
                      <a:r>
                        <a:rPr lang="en-US" sz="400" b="1" i="0" u="none" strike="noStrike">
                          <a:solidFill>
                            <a:srgbClr val="FFFFFF"/>
                          </a:solidFill>
                          <a:effectLst/>
                          <a:latin typeface="Calibri" panose="020F0502020204030204" pitchFamily="34" charset="0"/>
                        </a:rPr>
                        <a:t> </a:t>
                      </a:r>
                    </a:p>
                  </a:txBody>
                  <a:tcPr marL="3194" marR="3194" marT="31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80"/>
                    </a:solidFill>
                  </a:tcPr>
                </a:tc>
                <a:tc>
                  <a:txBody>
                    <a:bodyPr/>
                    <a:lstStyle/>
                    <a:p>
                      <a:pPr algn="l" fontAlgn="b"/>
                      <a:r>
                        <a:rPr lang="en-US" sz="400" b="1" i="0" u="none" strike="noStrike">
                          <a:solidFill>
                            <a:srgbClr val="FFFFFF"/>
                          </a:solidFill>
                          <a:effectLst/>
                          <a:latin typeface="Calibri" panose="020F0502020204030204" pitchFamily="34" charset="0"/>
                        </a:rPr>
                        <a:t> </a:t>
                      </a:r>
                    </a:p>
                  </a:txBody>
                  <a:tcPr marL="3194" marR="3194" marT="319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80"/>
                    </a:solidFill>
                  </a:tcPr>
                </a:tc>
                <a:tc>
                  <a:txBody>
                    <a:bodyPr/>
                    <a:lstStyle/>
                    <a:p>
                      <a:pPr algn="l" fontAlgn="b"/>
                      <a:r>
                        <a:rPr lang="en-US" sz="400" b="1" i="0" u="none" strike="noStrike">
                          <a:solidFill>
                            <a:srgbClr val="FFFFFF"/>
                          </a:solidFill>
                          <a:effectLst/>
                          <a:latin typeface="Calibri" panose="020F0502020204030204" pitchFamily="34" charset="0"/>
                        </a:rPr>
                        <a:t> </a:t>
                      </a:r>
                    </a:p>
                  </a:txBody>
                  <a:tcPr marL="3194" marR="3194" marT="3194"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80"/>
                    </a:solidFill>
                  </a:tcPr>
                </a:tc>
              </a:tr>
              <a:tr h="83890">
                <a:tc>
                  <a:txBody>
                    <a:bodyPr/>
                    <a:lstStyle/>
                    <a:p>
                      <a:pPr algn="l" fontAlgn="b"/>
                      <a:r>
                        <a:rPr lang="en-US" sz="400" b="1" i="0" u="none" strike="noStrike">
                          <a:solidFill>
                            <a:srgbClr val="FFFFFF"/>
                          </a:solidFill>
                          <a:effectLst/>
                          <a:latin typeface="Calibri" panose="020F0502020204030204" pitchFamily="34" charset="0"/>
                        </a:rPr>
                        <a:t> </a:t>
                      </a:r>
                    </a:p>
                  </a:txBody>
                  <a:tcPr marL="3194" marR="3194" marT="3194"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en-US" sz="400" b="1" i="0" u="none" strike="noStrike">
                          <a:solidFill>
                            <a:srgbClr val="FFFFFF"/>
                          </a:solidFill>
                          <a:effectLst/>
                          <a:latin typeface="Calibri" panose="020F0502020204030204" pitchFamily="34" charset="0"/>
                        </a:rPr>
                        <a:t> </a:t>
                      </a:r>
                    </a:p>
                  </a:txBody>
                  <a:tcPr marL="3194" marR="3194" marT="319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r>
              <a:tr h="83890">
                <a:tc>
                  <a:txBody>
                    <a:bodyPr/>
                    <a:lstStyle/>
                    <a:p>
                      <a:pPr algn="l" fontAlgn="b"/>
                      <a:r>
                        <a:rPr lang="en-US" sz="400" b="1" i="0" u="none" strike="noStrike">
                          <a:solidFill>
                            <a:srgbClr val="FFFFFF"/>
                          </a:solidFill>
                          <a:effectLst/>
                          <a:latin typeface="Calibri" panose="020F0502020204030204" pitchFamily="34" charset="0"/>
                        </a:rPr>
                        <a:t>TOTAL EXPENSES-ADD Lines 26 and 47</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80"/>
                    </a:solidFill>
                  </a:tcPr>
                </a:tc>
                <a:tc>
                  <a:txBody>
                    <a:bodyPr/>
                    <a:lstStyle/>
                    <a:p>
                      <a:pPr algn="r" fontAlgn="b"/>
                      <a:r>
                        <a:rPr lang="en-US" sz="400" b="1" i="0" u="none" strike="noStrike">
                          <a:solidFill>
                            <a:srgbClr val="FFFFFF"/>
                          </a:solidFill>
                          <a:effectLst/>
                          <a:latin typeface="Calibri" panose="020F0502020204030204" pitchFamily="34" charset="0"/>
                        </a:rPr>
                        <a:t>48</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80"/>
                    </a:solidFill>
                  </a:tcPr>
                </a:tc>
                <a:tc>
                  <a:txBody>
                    <a:bodyPr/>
                    <a:lstStyle/>
                    <a:p>
                      <a:pPr algn="l" fontAlgn="b"/>
                      <a:r>
                        <a:rPr lang="en-US" sz="400" b="1" i="0" u="none" strike="noStrike">
                          <a:solidFill>
                            <a:srgbClr val="FFFFFF"/>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80"/>
                    </a:solidFill>
                  </a:tcPr>
                </a:tc>
                <a:tc>
                  <a:txBody>
                    <a:bodyPr/>
                    <a:lstStyle/>
                    <a:p>
                      <a:pPr algn="l" fontAlgn="b"/>
                      <a:r>
                        <a:rPr lang="en-US" sz="400" b="1" i="0" u="none" strike="noStrike">
                          <a:solidFill>
                            <a:srgbClr val="FFFFFF"/>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80"/>
                    </a:solidFill>
                  </a:tcPr>
                </a:tc>
                <a:tc>
                  <a:txBody>
                    <a:bodyPr/>
                    <a:lstStyle/>
                    <a:p>
                      <a:pPr algn="l" fontAlgn="b"/>
                      <a:r>
                        <a:rPr lang="en-US" sz="400" b="1" i="0" u="none" strike="noStrike">
                          <a:solidFill>
                            <a:srgbClr val="FFFFFF"/>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0080"/>
                    </a:solidFill>
                  </a:tcPr>
                </a:tc>
              </a:tr>
              <a:tr h="164284">
                <a:tc>
                  <a:txBody>
                    <a:bodyPr/>
                    <a:lstStyle/>
                    <a:p>
                      <a:pPr algn="l" fontAlgn="b"/>
                      <a:r>
                        <a:rPr lang="en-US" sz="400" b="1" i="0" u="none" strike="noStrike">
                          <a:solidFill>
                            <a:srgbClr val="000000"/>
                          </a:solidFill>
                          <a:effectLst/>
                          <a:latin typeface="Calibri" panose="020F0502020204030204" pitchFamily="34" charset="0"/>
                        </a:rPr>
                        <a:t>MONTHLY SURPLUS (+) OR DEFICIT (-)                                   </a:t>
                      </a:r>
                      <a:r>
                        <a:rPr lang="en-US" sz="400" b="1" i="0" u="none" strike="noStrike">
                          <a:solidFill>
                            <a:srgbClr val="FF0000"/>
                          </a:solidFill>
                          <a:effectLst/>
                          <a:latin typeface="Calibri" panose="020F0502020204030204" pitchFamily="34" charset="0"/>
                        </a:rPr>
                        <a:t>  [Subract Line 48 from Line 5]</a:t>
                      </a:r>
                      <a:endParaRPr lang="en-US" sz="400" b="1" i="0" u="none" strike="noStrike">
                        <a:solidFill>
                          <a:srgbClr val="000000"/>
                        </a:solidFill>
                        <a:effectLst/>
                        <a:latin typeface="Calibri" panose="020F0502020204030204" pitchFamily="34" charset="0"/>
                      </a:endParaRP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1"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1"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1" i="0" u="none" strike="noStrike">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1" i="0" u="none" strike="noStrike" dirty="0">
                          <a:solidFill>
                            <a:srgbClr val="000000"/>
                          </a:solidFill>
                          <a:effectLst/>
                          <a:latin typeface="Calibri" panose="020F0502020204030204" pitchFamily="34" charset="0"/>
                        </a:rPr>
                        <a:t> </a:t>
                      </a:r>
                    </a:p>
                  </a:txBody>
                  <a:tcPr marL="3194" marR="3194" marT="3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42729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6" name="TextBox 5"/>
          <p:cNvSpPr txBox="1"/>
          <p:nvPr/>
        </p:nvSpPr>
        <p:spPr>
          <a:xfrm>
            <a:off x="1015247" y="1996896"/>
            <a:ext cx="7012432" cy="646331"/>
          </a:xfrm>
          <a:prstGeom prst="rect">
            <a:avLst/>
          </a:prstGeom>
          <a:noFill/>
        </p:spPr>
        <p:txBody>
          <a:bodyPr wrap="square" rtlCol="0">
            <a:spAutoFit/>
          </a:bodyPr>
          <a:lstStyle/>
          <a:p>
            <a:r>
              <a:rPr lang="en-US" altLang="en-US" sz="3600" dirty="0" smtClean="0">
                <a:cs typeface="Trebuchet MS" pitchFamily="34" charset="0"/>
              </a:rPr>
              <a:t>Cost of Attendance</a:t>
            </a:r>
            <a:endParaRPr lang="en-US" sz="3600" dirty="0">
              <a:latin typeface="Arial"/>
              <a:cs typeface="Arial"/>
            </a:endParaRPr>
          </a:p>
        </p:txBody>
      </p:sp>
      <p:graphicFrame>
        <p:nvGraphicFramePr>
          <p:cNvPr id="7" name="Table 6"/>
          <p:cNvGraphicFramePr>
            <a:graphicFrameLocks noGrp="1"/>
          </p:cNvGraphicFramePr>
          <p:nvPr>
            <p:extLst>
              <p:ext uri="{D42A27DB-BD31-4B8C-83A1-F6EECF244321}">
                <p14:modId xmlns:p14="http://schemas.microsoft.com/office/powerpoint/2010/main" val="459962021"/>
              </p:ext>
            </p:extLst>
          </p:nvPr>
        </p:nvGraphicFramePr>
        <p:xfrm>
          <a:off x="657461" y="2932126"/>
          <a:ext cx="7783736" cy="1809995"/>
        </p:xfrm>
        <a:graphic>
          <a:graphicData uri="http://schemas.openxmlformats.org/drawingml/2006/table">
            <a:tbl>
              <a:tblPr firstRow="1" bandRow="1">
                <a:tableStyleId>{5C22544A-7EE6-4342-B048-85BDC9FD1C3A}</a:tableStyleId>
              </a:tblPr>
              <a:tblGrid>
                <a:gridCol w="3891868"/>
                <a:gridCol w="3891868"/>
              </a:tblGrid>
              <a:tr h="649904">
                <a:tc>
                  <a:txBody>
                    <a:bodyPr/>
                    <a:lstStyle/>
                    <a:p>
                      <a:pPr algn="ctr"/>
                      <a:r>
                        <a:rPr lang="en-US" sz="3600" dirty="0" smtClean="0"/>
                        <a:t>Resident</a:t>
                      </a:r>
                      <a:endParaRPr lang="en-US" sz="3600" dirty="0"/>
                    </a:p>
                  </a:txBody>
                  <a:tcPr marT="45694" marB="45694"/>
                </a:tc>
                <a:tc>
                  <a:txBody>
                    <a:bodyPr/>
                    <a:lstStyle/>
                    <a:p>
                      <a:pPr algn="ctr"/>
                      <a:r>
                        <a:rPr lang="en-US" sz="3200" dirty="0" smtClean="0"/>
                        <a:t>Non Resident</a:t>
                      </a:r>
                      <a:endParaRPr lang="en-US" sz="3200" dirty="0"/>
                    </a:p>
                  </a:txBody>
                  <a:tcPr marT="45694" marB="45694"/>
                </a:tc>
              </a:tr>
              <a:tr h="1160091">
                <a:tc>
                  <a:txBody>
                    <a:bodyPr/>
                    <a:lstStyle/>
                    <a:p>
                      <a:pPr algn="ctr"/>
                      <a:endParaRPr lang="en-US" sz="3200" dirty="0" smtClean="0"/>
                    </a:p>
                    <a:p>
                      <a:pPr algn="ctr"/>
                      <a:r>
                        <a:rPr lang="en-US" sz="3200" dirty="0" smtClean="0"/>
                        <a:t>$ </a:t>
                      </a:r>
                      <a:r>
                        <a:rPr lang="en-US" sz="3200" dirty="0" smtClean="0"/>
                        <a:t>91,334</a:t>
                      </a:r>
                      <a:endParaRPr lang="en-US" sz="3200" dirty="0"/>
                    </a:p>
                  </a:txBody>
                  <a:tcPr marT="45694" marB="45694"/>
                </a:tc>
                <a:tc>
                  <a:txBody>
                    <a:bodyPr/>
                    <a:lstStyle/>
                    <a:p>
                      <a:pPr algn="ctr"/>
                      <a:endParaRPr lang="en-US" sz="3200" dirty="0" smtClean="0"/>
                    </a:p>
                    <a:p>
                      <a:pPr algn="ctr"/>
                      <a:r>
                        <a:rPr lang="en-US" sz="3200" dirty="0" smtClean="0"/>
                        <a:t>$ </a:t>
                      </a:r>
                      <a:r>
                        <a:rPr lang="en-US" sz="3200" dirty="0" smtClean="0"/>
                        <a:t>128,449</a:t>
                      </a:r>
                      <a:endParaRPr lang="en-US" sz="3200" dirty="0"/>
                    </a:p>
                  </a:txBody>
                  <a:tcPr marT="45694" marB="45694"/>
                </a:tc>
              </a:tr>
            </a:tbl>
          </a:graphicData>
        </a:graphic>
      </p:graphicFrame>
    </p:spTree>
    <p:extLst>
      <p:ext uri="{BB962C8B-B14F-4D97-AF65-F5344CB8AC3E}">
        <p14:creationId xmlns:p14="http://schemas.microsoft.com/office/powerpoint/2010/main" val="1378358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6" name="TextBox 5"/>
          <p:cNvSpPr txBox="1"/>
          <p:nvPr/>
        </p:nvSpPr>
        <p:spPr>
          <a:xfrm>
            <a:off x="959113" y="1480062"/>
            <a:ext cx="7012432" cy="769441"/>
          </a:xfrm>
          <a:prstGeom prst="rect">
            <a:avLst/>
          </a:prstGeom>
          <a:noFill/>
        </p:spPr>
        <p:txBody>
          <a:bodyPr wrap="square" rtlCol="0">
            <a:spAutoFit/>
          </a:bodyPr>
          <a:lstStyle/>
          <a:p>
            <a:r>
              <a:rPr lang="en-US" altLang="en-US" sz="4400" dirty="0">
                <a:solidFill>
                  <a:prstClr val="black"/>
                </a:solidFill>
                <a:ea typeface="+mj-ea"/>
                <a:cs typeface="Trebuchet MS" pitchFamily="34" charset="0"/>
              </a:rPr>
              <a:t>Indirect Cost </a:t>
            </a:r>
            <a:endParaRPr lang="en-US" sz="3600" dirty="0">
              <a:latin typeface="Arial"/>
              <a:cs typeface="Arial"/>
            </a:endParaRPr>
          </a:p>
        </p:txBody>
      </p:sp>
      <p:graphicFrame>
        <p:nvGraphicFramePr>
          <p:cNvPr id="7" name="Content Placeholder 3"/>
          <p:cNvGraphicFramePr>
            <a:graphicFrameLocks/>
          </p:cNvGraphicFramePr>
          <p:nvPr>
            <p:extLst>
              <p:ext uri="{D42A27DB-BD31-4B8C-83A1-F6EECF244321}">
                <p14:modId xmlns:p14="http://schemas.microsoft.com/office/powerpoint/2010/main" val="1895224203"/>
              </p:ext>
            </p:extLst>
          </p:nvPr>
        </p:nvGraphicFramePr>
        <p:xfrm>
          <a:off x="846845" y="2501834"/>
          <a:ext cx="7124700" cy="2865437"/>
        </p:xfrm>
        <a:graphic>
          <a:graphicData uri="http://schemas.openxmlformats.org/drawingml/2006/table">
            <a:tbl>
              <a:tblPr firstRow="1" bandRow="1"/>
              <a:tblGrid>
                <a:gridCol w="2374900"/>
                <a:gridCol w="2374900"/>
                <a:gridCol w="2374900"/>
              </a:tblGrid>
              <a:tr h="370881">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1800" dirty="0" smtClean="0"/>
                        <a:t>Resident</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1800" dirty="0" smtClean="0"/>
                        <a:t>Non Resident</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37088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Room and</a:t>
                      </a:r>
                      <a:r>
                        <a:rPr lang="en-US" sz="1800" baseline="0" dirty="0" smtClean="0"/>
                        <a:t> Board</a:t>
                      </a:r>
                      <a:endParaRPr lang="en-US" sz="1800" dirty="0"/>
                    </a:p>
                  </a:txBody>
                  <a:tcPr marT="45725" marB="4572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a:t>
                      </a:r>
                      <a:r>
                        <a:rPr lang="en-US" sz="1800" dirty="0" smtClean="0"/>
                        <a:t>26,500</a:t>
                      </a:r>
                      <a:endParaRPr lang="en-US" sz="1800" dirty="0"/>
                    </a:p>
                  </a:txBody>
                  <a:tcPr marT="45725" marB="4572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a:t>
                      </a:r>
                      <a:r>
                        <a:rPr lang="en-US" sz="1800" baseline="0" dirty="0" smtClean="0"/>
                        <a:t> </a:t>
                      </a:r>
                      <a:r>
                        <a:rPr lang="en-US" sz="1800" baseline="0" dirty="0" smtClean="0"/>
                        <a:t>26,500</a:t>
                      </a:r>
                      <a:endParaRPr lang="en-US" sz="1800" dirty="0"/>
                    </a:p>
                  </a:txBody>
                  <a:tcPr marT="45725" marB="4572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37088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Transportation</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2,000</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2,000</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37088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Health Insurance</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3,600</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a:t>
                      </a:r>
                      <a:r>
                        <a:rPr lang="en-US" sz="1800" baseline="0" dirty="0" smtClean="0"/>
                        <a:t>  3,600</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37088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Books</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3,468</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3,468</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64015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Commuting</a:t>
                      </a:r>
                      <a:r>
                        <a:rPr lang="en-US" sz="1800" baseline="0" dirty="0" smtClean="0"/>
                        <a:t> Expense</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0</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1,200</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370881">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Total</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a:t>
                      </a:r>
                      <a:r>
                        <a:rPr lang="en-US" sz="1800" dirty="0" smtClean="0"/>
                        <a:t>35,568</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a:t>
                      </a:r>
                      <a:r>
                        <a:rPr lang="en-US" sz="1800" dirty="0" smtClean="0"/>
                        <a:t>36,768</a:t>
                      </a:r>
                      <a:endParaRPr lang="en-US" sz="1800" dirty="0"/>
                    </a:p>
                  </a:txBody>
                  <a:tcPr marT="45725" marB="4572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
        <p:nvSpPr>
          <p:cNvPr id="8" name="TextBox 4"/>
          <p:cNvSpPr txBox="1">
            <a:spLocks noChangeArrowheads="1"/>
          </p:cNvSpPr>
          <p:nvPr/>
        </p:nvSpPr>
        <p:spPr bwMode="auto">
          <a:xfrm>
            <a:off x="989497" y="5729994"/>
            <a:ext cx="69516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Based on living off campus, room and board for </a:t>
            </a:r>
            <a:r>
              <a:rPr lang="en-US" dirty="0" err="1"/>
              <a:t>Pascault</a:t>
            </a:r>
            <a:r>
              <a:rPr lang="en-US" dirty="0"/>
              <a:t> Row and</a:t>
            </a:r>
          </a:p>
          <a:p>
            <a:pPr eaLnBrk="1" hangingPunct="1"/>
            <a:r>
              <a:rPr lang="en-US" dirty="0"/>
              <a:t>with parents are lower.  See SURFS for your individual </a:t>
            </a:r>
            <a:r>
              <a:rPr lang="en-US" dirty="0" smtClean="0"/>
              <a:t>cost.</a:t>
            </a:r>
            <a:endParaRPr lang="en-US" dirty="0"/>
          </a:p>
        </p:txBody>
      </p:sp>
    </p:spTree>
    <p:extLst>
      <p:ext uri="{BB962C8B-B14F-4D97-AF65-F5344CB8AC3E}">
        <p14:creationId xmlns:p14="http://schemas.microsoft.com/office/powerpoint/2010/main" val="2246488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8" name="TextBox 7"/>
          <p:cNvSpPr txBox="1"/>
          <p:nvPr/>
        </p:nvSpPr>
        <p:spPr>
          <a:xfrm>
            <a:off x="1009648" y="1675163"/>
            <a:ext cx="7012432" cy="646331"/>
          </a:xfrm>
          <a:prstGeom prst="rect">
            <a:avLst/>
          </a:prstGeom>
          <a:noFill/>
        </p:spPr>
        <p:txBody>
          <a:bodyPr wrap="square" rtlCol="0">
            <a:spAutoFit/>
          </a:bodyPr>
          <a:lstStyle/>
          <a:p>
            <a:r>
              <a:rPr lang="en-US" altLang="en-US" sz="3600" dirty="0">
                <a:cs typeface="Trebuchet MS" pitchFamily="34" charset="0"/>
              </a:rPr>
              <a:t>Room and Board</a:t>
            </a:r>
            <a:endParaRPr lang="en-US" sz="3600" dirty="0">
              <a:latin typeface="Arial"/>
              <a:cs typeface="Arial"/>
            </a:endParaRPr>
          </a:p>
        </p:txBody>
      </p:sp>
      <p:graphicFrame>
        <p:nvGraphicFramePr>
          <p:cNvPr id="9" name="Content Placeholder 3"/>
          <p:cNvGraphicFramePr>
            <a:graphicFrameLocks/>
          </p:cNvGraphicFramePr>
          <p:nvPr>
            <p:extLst>
              <p:ext uri="{D42A27DB-BD31-4B8C-83A1-F6EECF244321}">
                <p14:modId xmlns:p14="http://schemas.microsoft.com/office/powerpoint/2010/main" val="165865196"/>
              </p:ext>
            </p:extLst>
          </p:nvPr>
        </p:nvGraphicFramePr>
        <p:xfrm>
          <a:off x="1009648" y="2625901"/>
          <a:ext cx="7558618" cy="3474996"/>
        </p:xfrm>
        <a:graphic>
          <a:graphicData uri="http://schemas.openxmlformats.org/drawingml/2006/table">
            <a:tbl>
              <a:tblPr firstRow="1" bandRow="1"/>
              <a:tblGrid>
                <a:gridCol w="3779309"/>
                <a:gridCol w="3779309"/>
              </a:tblGrid>
              <a:tr h="496428">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1800" dirty="0" smtClean="0"/>
                        <a:t>Item</a:t>
                      </a:r>
                      <a:endParaRPr lang="en-US" sz="1800" dirty="0"/>
                    </a:p>
                  </a:txBody>
                  <a:tcPr marT="45714" marB="45714">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1800" dirty="0" smtClean="0"/>
                        <a:t> Cost</a:t>
                      </a:r>
                      <a:endParaRPr lang="en-US" sz="1800" dirty="0"/>
                    </a:p>
                  </a:txBody>
                  <a:tcPr marT="45714" marB="45714">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496428">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Rent</a:t>
                      </a:r>
                      <a:endParaRPr lang="en-US" sz="1800" dirty="0"/>
                    </a:p>
                  </a:txBody>
                  <a:tcPr marT="45714" marB="4571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a:t>
                      </a:r>
                      <a:r>
                        <a:rPr lang="en-US" sz="1800" dirty="0" smtClean="0"/>
                        <a:t>1,500</a:t>
                      </a:r>
                      <a:endParaRPr lang="en-US" sz="1800" dirty="0"/>
                    </a:p>
                  </a:txBody>
                  <a:tcPr marT="45714" marB="4571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496428">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Utilities</a:t>
                      </a:r>
                      <a:endParaRPr lang="en-US" sz="1800" dirty="0"/>
                    </a:p>
                  </a:txBody>
                  <a:tcPr marT="45714" marB="4571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250</a:t>
                      </a:r>
                      <a:endParaRPr lang="en-US" sz="1800" dirty="0"/>
                    </a:p>
                  </a:txBody>
                  <a:tcPr marT="45714" marB="4571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496428">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Parking</a:t>
                      </a:r>
                      <a:endParaRPr lang="en-US" sz="1800" dirty="0"/>
                    </a:p>
                  </a:txBody>
                  <a:tcPr marT="45714" marB="4571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150</a:t>
                      </a:r>
                      <a:endParaRPr lang="en-US" sz="1800" dirty="0"/>
                    </a:p>
                  </a:txBody>
                  <a:tcPr marT="45714" marB="4571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496428">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Food</a:t>
                      </a:r>
                      <a:endParaRPr lang="en-US" sz="1800" dirty="0"/>
                    </a:p>
                  </a:txBody>
                  <a:tcPr marT="45714" marB="4571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a:t>
                      </a:r>
                      <a:r>
                        <a:rPr lang="en-US" sz="1800" dirty="0" smtClean="0"/>
                        <a:t>500</a:t>
                      </a:r>
                      <a:endParaRPr lang="en-US" sz="1800" dirty="0"/>
                    </a:p>
                  </a:txBody>
                  <a:tcPr marT="45714" marB="4571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496428">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Misc.</a:t>
                      </a:r>
                      <a:endParaRPr lang="en-US" sz="1800" dirty="0"/>
                    </a:p>
                  </a:txBody>
                  <a:tcPr marT="45714" marB="4571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250</a:t>
                      </a:r>
                      <a:endParaRPr lang="en-US" sz="1800" dirty="0"/>
                    </a:p>
                  </a:txBody>
                  <a:tcPr marT="45714" marB="4571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496428">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Total</a:t>
                      </a:r>
                      <a:endParaRPr lang="en-US" sz="1800" dirty="0"/>
                    </a:p>
                  </a:txBody>
                  <a:tcPr marT="45714" marB="4571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smtClean="0"/>
                        <a:t>$ </a:t>
                      </a:r>
                      <a:r>
                        <a:rPr lang="en-US" sz="1800" dirty="0" smtClean="0"/>
                        <a:t>2,650</a:t>
                      </a:r>
                      <a:endParaRPr lang="en-US" sz="1800" dirty="0"/>
                    </a:p>
                  </a:txBody>
                  <a:tcPr marT="45714" marB="4571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Tree>
    <p:extLst>
      <p:ext uri="{BB962C8B-B14F-4D97-AF65-F5344CB8AC3E}">
        <p14:creationId xmlns:p14="http://schemas.microsoft.com/office/powerpoint/2010/main" val="2253036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268" y="-80120"/>
            <a:ext cx="9144000" cy="1249680"/>
          </a:xfrm>
          <a:prstGeom prst="rect">
            <a:avLst/>
          </a:prstGeom>
        </p:spPr>
      </p:pic>
      <p:sp>
        <p:nvSpPr>
          <p:cNvPr id="8" name="TextBox 7"/>
          <p:cNvSpPr txBox="1"/>
          <p:nvPr/>
        </p:nvSpPr>
        <p:spPr>
          <a:xfrm>
            <a:off x="1009648" y="1403110"/>
            <a:ext cx="7558618" cy="769441"/>
          </a:xfrm>
          <a:prstGeom prst="rect">
            <a:avLst/>
          </a:prstGeom>
          <a:noFill/>
        </p:spPr>
        <p:txBody>
          <a:bodyPr wrap="square" rtlCol="0">
            <a:spAutoFit/>
          </a:bodyPr>
          <a:lstStyle/>
          <a:p>
            <a:r>
              <a:rPr lang="en-US" sz="4400" dirty="0">
                <a:solidFill>
                  <a:prstClr val="black"/>
                </a:solidFill>
                <a:ea typeface="+mj-ea"/>
                <a:cs typeface="Trebuchet MS" pitchFamily="34" charset="0"/>
              </a:rPr>
              <a:t>Health Professions Student Loan</a:t>
            </a:r>
            <a:endParaRPr lang="en-US" sz="3600" dirty="0">
              <a:latin typeface="Arial"/>
              <a:cs typeface="Arial"/>
            </a:endParaRPr>
          </a:p>
        </p:txBody>
      </p:sp>
      <p:sp>
        <p:nvSpPr>
          <p:cNvPr id="3" name="Rectangle 2"/>
          <p:cNvSpPr/>
          <p:nvPr/>
        </p:nvSpPr>
        <p:spPr>
          <a:xfrm>
            <a:off x="302281" y="2273603"/>
            <a:ext cx="8743477" cy="4154984"/>
          </a:xfrm>
          <a:prstGeom prst="rect">
            <a:avLst/>
          </a:prstGeom>
        </p:spPr>
        <p:txBody>
          <a:bodyPr wrap="square">
            <a:spAutoFit/>
          </a:bodyPr>
          <a:lstStyle/>
          <a:p>
            <a:r>
              <a:rPr lang="en-US" sz="2400" dirty="0"/>
              <a:t>University of Maryland, Baltimore participates in the Bureau of Health Professions, Health Professions Loan program.  To be considered for this loan program, applicants who are U. S. Citizens or Permanent Residents and whose parents are U. S. Citizens or Permanent Residents are strongly encouraged to provide parental income and asset information on the </a:t>
            </a:r>
            <a:endParaRPr lang="en-US" sz="2400" dirty="0" smtClean="0"/>
          </a:p>
          <a:p>
            <a:r>
              <a:rPr lang="en-US" sz="2400" b="1" u="sng" dirty="0" smtClean="0">
                <a:solidFill>
                  <a:srgbClr val="FF0000"/>
                </a:solidFill>
              </a:rPr>
              <a:t>initial </a:t>
            </a:r>
            <a:r>
              <a:rPr lang="en-US" sz="2400" b="1" u="sng" dirty="0">
                <a:solidFill>
                  <a:srgbClr val="FF0000"/>
                </a:solidFill>
              </a:rPr>
              <a:t>submission of the Free Application for Federal Student Aid (FAFSA)</a:t>
            </a:r>
          </a:p>
          <a:p>
            <a:endParaRPr lang="en-US" sz="2400" dirty="0"/>
          </a:p>
          <a:p>
            <a:pPr algn="just"/>
            <a:r>
              <a:rPr lang="en-US" sz="2400" dirty="0"/>
              <a:t>For more information on the program, visit our website: </a:t>
            </a:r>
            <a:endParaRPr lang="en-US" dirty="0"/>
          </a:p>
          <a:p>
            <a:pPr algn="ctr"/>
            <a:r>
              <a:rPr lang="en-US" sz="2400" dirty="0">
                <a:hlinkClick r:id="rId3"/>
              </a:rPr>
              <a:t>http://www.umaryland.edu/fin/awards/hpl.html</a:t>
            </a:r>
            <a:endParaRPr lang="en-US" sz="2400" dirty="0"/>
          </a:p>
        </p:txBody>
      </p:sp>
    </p:spTree>
    <p:extLst>
      <p:ext uri="{BB962C8B-B14F-4D97-AF65-F5344CB8AC3E}">
        <p14:creationId xmlns:p14="http://schemas.microsoft.com/office/powerpoint/2010/main" val="3917885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268" y="-80120"/>
            <a:ext cx="9144000" cy="1249680"/>
          </a:xfrm>
          <a:prstGeom prst="rect">
            <a:avLst/>
          </a:prstGeom>
        </p:spPr>
      </p:pic>
      <p:sp>
        <p:nvSpPr>
          <p:cNvPr id="8" name="TextBox 7"/>
          <p:cNvSpPr txBox="1"/>
          <p:nvPr/>
        </p:nvSpPr>
        <p:spPr>
          <a:xfrm>
            <a:off x="1009648" y="1169560"/>
            <a:ext cx="7558618" cy="1015663"/>
          </a:xfrm>
          <a:prstGeom prst="rect">
            <a:avLst/>
          </a:prstGeom>
          <a:noFill/>
        </p:spPr>
        <p:txBody>
          <a:bodyPr wrap="square" rtlCol="0">
            <a:spAutoFit/>
          </a:bodyPr>
          <a:lstStyle/>
          <a:p>
            <a:pPr algn="ctr"/>
            <a:r>
              <a:rPr lang="en-US" sz="6000" b="1" dirty="0" smtClean="0">
                <a:solidFill>
                  <a:srgbClr val="92D050"/>
                </a:solidFill>
                <a:effectLst>
                  <a:outerShdw blurRad="38100" dist="38100" dir="2700000" algn="tl">
                    <a:srgbClr val="000000">
                      <a:alpha val="43137"/>
                    </a:srgbClr>
                  </a:outerShdw>
                </a:effectLst>
                <a:ea typeface="+mj-ea"/>
                <a:cs typeface="Trebuchet MS" pitchFamily="34" charset="0"/>
              </a:rPr>
              <a:t>Types of Aid Available</a:t>
            </a:r>
            <a:endParaRPr lang="en-US" sz="4800" b="1" dirty="0">
              <a:solidFill>
                <a:srgbClr val="92D050"/>
              </a:solidFill>
              <a:effectLst>
                <a:outerShdw blurRad="38100" dist="38100" dir="2700000" algn="tl">
                  <a:srgbClr val="000000">
                    <a:alpha val="43137"/>
                  </a:srgbClr>
                </a:outerShdw>
              </a:effectLst>
              <a:latin typeface="Arial"/>
              <a:cs typeface="Arial"/>
            </a:endParaRPr>
          </a:p>
        </p:txBody>
      </p:sp>
      <p:sp>
        <p:nvSpPr>
          <p:cNvPr id="3" name="Rectangle 2"/>
          <p:cNvSpPr/>
          <p:nvPr/>
        </p:nvSpPr>
        <p:spPr>
          <a:xfrm>
            <a:off x="302281" y="2575752"/>
            <a:ext cx="8743477" cy="3539430"/>
          </a:xfrm>
          <a:prstGeom prst="rect">
            <a:avLst/>
          </a:prstGeom>
        </p:spPr>
        <p:txBody>
          <a:bodyPr wrap="square">
            <a:spAutoFit/>
          </a:bodyPr>
          <a:lstStyle/>
          <a:p>
            <a:pPr algn="ctr"/>
            <a:r>
              <a:rPr lang="en-US" sz="3200" dirty="0" smtClean="0"/>
              <a:t>Federal Direct Unsubsidized Stafford Loan</a:t>
            </a:r>
          </a:p>
          <a:p>
            <a:endParaRPr lang="en-US" sz="3200" dirty="0"/>
          </a:p>
          <a:p>
            <a:r>
              <a:rPr lang="en-US" sz="3200" dirty="0" smtClean="0"/>
              <a:t>	Annual Maximum Amount </a:t>
            </a:r>
            <a:r>
              <a:rPr lang="en-US" sz="3200" b="1" dirty="0" smtClean="0"/>
              <a:t>$ 40,500</a:t>
            </a:r>
          </a:p>
          <a:p>
            <a:endParaRPr lang="en-US" sz="3200" dirty="0"/>
          </a:p>
          <a:p>
            <a:r>
              <a:rPr lang="en-US" sz="3200" dirty="0" smtClean="0"/>
              <a:t>	Current Rate – variable and set each July 1</a:t>
            </a:r>
            <a:r>
              <a:rPr lang="en-US" sz="3200" baseline="30000" dirty="0" smtClean="0"/>
              <a:t>st</a:t>
            </a:r>
            <a:endParaRPr lang="en-US" sz="3200" dirty="0" smtClean="0"/>
          </a:p>
          <a:p>
            <a:endParaRPr lang="en-US" sz="3200" dirty="0"/>
          </a:p>
          <a:p>
            <a:r>
              <a:rPr lang="en-US" sz="3200" dirty="0" smtClean="0"/>
              <a:t>	Aggregate Maximum Amount </a:t>
            </a:r>
            <a:r>
              <a:rPr lang="en-US" sz="3200" b="1" dirty="0" smtClean="0"/>
              <a:t>$ 223,793</a:t>
            </a:r>
            <a:endParaRPr lang="en-US" sz="3200" b="1" dirty="0"/>
          </a:p>
        </p:txBody>
      </p:sp>
    </p:spTree>
    <p:extLst>
      <p:ext uri="{BB962C8B-B14F-4D97-AF65-F5344CB8AC3E}">
        <p14:creationId xmlns:p14="http://schemas.microsoft.com/office/powerpoint/2010/main" val="1111433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268" y="-80120"/>
            <a:ext cx="9144000" cy="1249680"/>
          </a:xfrm>
          <a:prstGeom prst="rect">
            <a:avLst/>
          </a:prstGeom>
        </p:spPr>
      </p:pic>
      <p:sp>
        <p:nvSpPr>
          <p:cNvPr id="2" name="Rectangle 1"/>
          <p:cNvSpPr/>
          <p:nvPr/>
        </p:nvSpPr>
        <p:spPr>
          <a:xfrm>
            <a:off x="890178" y="1320080"/>
            <a:ext cx="6487032" cy="923330"/>
          </a:xfrm>
          <a:prstGeom prst="rect">
            <a:avLst/>
          </a:prstGeom>
        </p:spPr>
        <p:txBody>
          <a:bodyPr wrap="none">
            <a:spAutoFit/>
          </a:bodyPr>
          <a:lstStyle/>
          <a:p>
            <a:pPr algn="ctr"/>
            <a:r>
              <a:rPr lang="en-US" sz="5400" b="1" dirty="0">
                <a:solidFill>
                  <a:srgbClr val="92D050"/>
                </a:solidFill>
                <a:effectLst>
                  <a:outerShdw blurRad="38100" dist="38100" dir="2700000" algn="tl">
                    <a:srgbClr val="000000">
                      <a:alpha val="43137"/>
                    </a:srgbClr>
                  </a:outerShdw>
                </a:effectLst>
                <a:cs typeface="Trebuchet MS" pitchFamily="34" charset="0"/>
              </a:rPr>
              <a:t>Types of Aid Available</a:t>
            </a:r>
            <a:endParaRPr lang="en-US" sz="4400" b="1" dirty="0">
              <a:solidFill>
                <a:srgbClr val="92D050"/>
              </a:solidFill>
              <a:effectLst>
                <a:outerShdw blurRad="38100" dist="38100" dir="2700000" algn="tl">
                  <a:srgbClr val="000000">
                    <a:alpha val="43137"/>
                  </a:srgbClr>
                </a:outerShdw>
              </a:effectLst>
              <a:latin typeface="Arial"/>
              <a:cs typeface="Arial"/>
            </a:endParaRPr>
          </a:p>
        </p:txBody>
      </p:sp>
      <p:sp>
        <p:nvSpPr>
          <p:cNvPr id="4" name="Rectangle 3"/>
          <p:cNvSpPr/>
          <p:nvPr/>
        </p:nvSpPr>
        <p:spPr>
          <a:xfrm>
            <a:off x="219155" y="2393930"/>
            <a:ext cx="8622564" cy="4462760"/>
          </a:xfrm>
          <a:prstGeom prst="rect">
            <a:avLst/>
          </a:prstGeom>
        </p:spPr>
        <p:txBody>
          <a:bodyPr wrap="square">
            <a:spAutoFit/>
          </a:bodyPr>
          <a:lstStyle/>
          <a:p>
            <a:pPr algn="ctr"/>
            <a:r>
              <a:rPr lang="en-US" sz="3600" dirty="0"/>
              <a:t>Federal Direct Grad PLUS</a:t>
            </a:r>
          </a:p>
          <a:p>
            <a:endParaRPr lang="en-US" sz="2800" dirty="0"/>
          </a:p>
          <a:p>
            <a:pPr lvl="1"/>
            <a:r>
              <a:rPr lang="en-US" sz="2800" dirty="0"/>
              <a:t>Annual  Maximum </a:t>
            </a:r>
            <a:r>
              <a:rPr lang="en-US" sz="2800" dirty="0" smtClean="0"/>
              <a:t>-</a:t>
            </a:r>
            <a:endParaRPr lang="en-US" sz="2800" dirty="0"/>
          </a:p>
          <a:p>
            <a:pPr lvl="3"/>
            <a:r>
              <a:rPr lang="en-US" sz="2800" i="1" dirty="0" smtClean="0"/>
              <a:t>the </a:t>
            </a:r>
            <a:r>
              <a:rPr lang="en-US" sz="2800" i="1" dirty="0"/>
              <a:t>Institutions calculated Cost of Attendance minus any other financial aid received</a:t>
            </a:r>
          </a:p>
          <a:p>
            <a:pPr lvl="3"/>
            <a:endParaRPr lang="en-US" sz="3600" b="1" i="1" dirty="0" smtClean="0">
              <a:solidFill>
                <a:srgbClr val="92D050"/>
              </a:solidFill>
              <a:effectLst>
                <a:outerShdw blurRad="38100" dist="38100" dir="2700000" algn="tl">
                  <a:srgbClr val="000000">
                    <a:alpha val="43137"/>
                  </a:srgbClr>
                </a:outerShdw>
              </a:effectLst>
            </a:endParaRPr>
          </a:p>
          <a:p>
            <a:pPr lvl="3"/>
            <a:r>
              <a:rPr lang="en-US" sz="3600" b="1" i="1" dirty="0" smtClean="0">
                <a:solidFill>
                  <a:srgbClr val="FF0000"/>
                </a:solidFill>
                <a:effectLst>
                  <a:outerShdw blurRad="38100" dist="38100" dir="2700000" algn="tl">
                    <a:srgbClr val="000000">
                      <a:alpha val="43137"/>
                    </a:srgbClr>
                  </a:outerShdw>
                </a:effectLst>
              </a:rPr>
              <a:t>Credit Based</a:t>
            </a:r>
          </a:p>
          <a:p>
            <a:pPr lvl="3"/>
            <a:endParaRPr lang="en-US" sz="3600" b="1" i="1" dirty="0">
              <a:solidFill>
                <a:srgbClr val="92D050"/>
              </a:solidFill>
              <a:effectLst>
                <a:outerShdw blurRad="38100" dist="38100" dir="2700000" algn="tl">
                  <a:srgbClr val="000000">
                    <a:alpha val="43137"/>
                  </a:srgbClr>
                </a:outerShdw>
              </a:effectLst>
            </a:endParaRPr>
          </a:p>
          <a:p>
            <a:pPr lvl="3"/>
            <a:r>
              <a:rPr lang="en-US" sz="2800" dirty="0"/>
              <a:t>Interest Rate </a:t>
            </a:r>
            <a:r>
              <a:rPr lang="en-US" sz="2800" dirty="0" smtClean="0"/>
              <a:t>variable and set each July 1st</a:t>
            </a:r>
            <a:endParaRPr lang="en-US" sz="2800" dirty="0"/>
          </a:p>
        </p:txBody>
      </p:sp>
    </p:spTree>
    <p:extLst>
      <p:ext uri="{BB962C8B-B14F-4D97-AF65-F5344CB8AC3E}">
        <p14:creationId xmlns:p14="http://schemas.microsoft.com/office/powerpoint/2010/main" val="1238604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268" y="-80120"/>
            <a:ext cx="9144000" cy="1249680"/>
          </a:xfrm>
          <a:prstGeom prst="rect">
            <a:avLst/>
          </a:prstGeom>
        </p:spPr>
      </p:pic>
      <p:sp>
        <p:nvSpPr>
          <p:cNvPr id="8" name="TextBox 7"/>
          <p:cNvSpPr txBox="1"/>
          <p:nvPr/>
        </p:nvSpPr>
        <p:spPr>
          <a:xfrm>
            <a:off x="1009648" y="1244412"/>
            <a:ext cx="7558618" cy="769441"/>
          </a:xfrm>
          <a:prstGeom prst="rect">
            <a:avLst/>
          </a:prstGeom>
          <a:noFill/>
        </p:spPr>
        <p:txBody>
          <a:bodyPr wrap="square" rtlCol="0">
            <a:spAutoFit/>
          </a:bodyPr>
          <a:lstStyle/>
          <a:p>
            <a:pPr algn="ctr"/>
            <a:r>
              <a:rPr lang="en-US" sz="4400" dirty="0" smtClean="0">
                <a:solidFill>
                  <a:prstClr val="black"/>
                </a:solidFill>
                <a:ea typeface="+mj-ea"/>
                <a:cs typeface="Trebuchet MS" pitchFamily="34" charset="0"/>
              </a:rPr>
              <a:t>Federal Work Study</a:t>
            </a:r>
            <a:endParaRPr lang="en-US" sz="3600" dirty="0">
              <a:latin typeface="Arial"/>
              <a:cs typeface="Arial"/>
            </a:endParaRPr>
          </a:p>
        </p:txBody>
      </p:sp>
      <p:sp>
        <p:nvSpPr>
          <p:cNvPr id="2" name="Rectangle 1"/>
          <p:cNvSpPr/>
          <p:nvPr/>
        </p:nvSpPr>
        <p:spPr>
          <a:xfrm>
            <a:off x="219154" y="2210574"/>
            <a:ext cx="8690578" cy="4401205"/>
          </a:xfrm>
          <a:prstGeom prst="rect">
            <a:avLst/>
          </a:prstGeom>
        </p:spPr>
        <p:txBody>
          <a:bodyPr wrap="square">
            <a:spAutoFit/>
          </a:bodyPr>
          <a:lstStyle/>
          <a:p>
            <a:r>
              <a:rPr lang="en-US" sz="2800" dirty="0"/>
              <a:t>Need Based Award</a:t>
            </a:r>
          </a:p>
          <a:p>
            <a:pPr lvl="1"/>
            <a:endParaRPr lang="en-US" sz="2800" dirty="0" smtClean="0"/>
          </a:p>
          <a:p>
            <a:pPr lvl="1"/>
            <a:r>
              <a:rPr lang="en-US" sz="2800" dirty="0" smtClean="0"/>
              <a:t>Awards are based on the Cost </a:t>
            </a:r>
            <a:r>
              <a:rPr lang="en-US" sz="2800" dirty="0"/>
              <a:t>of Attendance </a:t>
            </a:r>
            <a:r>
              <a:rPr lang="en-US" sz="2800" dirty="0" smtClean="0"/>
              <a:t>minus the Federal Direct Unsubsidized Stafford loan eligibility</a:t>
            </a:r>
          </a:p>
          <a:p>
            <a:pPr lvl="1"/>
            <a:endParaRPr lang="en-US" sz="800" dirty="0"/>
          </a:p>
          <a:p>
            <a:pPr lvl="2"/>
            <a:r>
              <a:rPr lang="en-US" sz="2800" b="1" i="1" dirty="0" smtClean="0"/>
              <a:t>Must </a:t>
            </a:r>
            <a:r>
              <a:rPr lang="en-US" sz="2800" b="1" i="1" dirty="0"/>
              <a:t>complete the FAFSA prior to March 1</a:t>
            </a:r>
            <a:r>
              <a:rPr lang="en-US" sz="2800" b="1" i="1" baseline="30000" dirty="0"/>
              <a:t>st</a:t>
            </a:r>
            <a:endParaRPr lang="en-US" sz="2800" b="1" i="1" dirty="0"/>
          </a:p>
          <a:p>
            <a:pPr lvl="2">
              <a:buFont typeface="Wingdings" panose="05000000000000000000" pitchFamily="2" charset="2"/>
              <a:buChar char="v"/>
            </a:pPr>
            <a:endParaRPr lang="en-US" sz="2800" dirty="0"/>
          </a:p>
          <a:p>
            <a:pPr lvl="3"/>
            <a:r>
              <a:rPr lang="en-US" sz="2400" dirty="0"/>
              <a:t>Funds may be limited and are not guaranteed </a:t>
            </a:r>
            <a:r>
              <a:rPr lang="en-US" sz="2400" dirty="0" smtClean="0"/>
              <a:t>annually</a:t>
            </a:r>
          </a:p>
          <a:p>
            <a:pPr lvl="3"/>
            <a:endParaRPr lang="en-US" sz="800" dirty="0"/>
          </a:p>
          <a:p>
            <a:pPr lvl="3"/>
            <a:r>
              <a:rPr lang="en-US" sz="2400" dirty="0"/>
              <a:t>Students who are awarded can begin work after all required documents have been received but not before mid August</a:t>
            </a:r>
          </a:p>
        </p:txBody>
      </p:sp>
    </p:spTree>
    <p:extLst>
      <p:ext uri="{BB962C8B-B14F-4D97-AF65-F5344CB8AC3E}">
        <p14:creationId xmlns:p14="http://schemas.microsoft.com/office/powerpoint/2010/main" val="929474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3" name="Rectangle 2"/>
          <p:cNvSpPr/>
          <p:nvPr/>
        </p:nvSpPr>
        <p:spPr>
          <a:xfrm>
            <a:off x="2169336" y="1520280"/>
            <a:ext cx="4500527" cy="76944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400" b="0" i="0" u="none" strike="noStrike" kern="0" cap="none" spc="0" normalizeH="0" baseline="0" noProof="0" dirty="0" smtClean="0">
                <a:ln>
                  <a:noFill/>
                </a:ln>
                <a:solidFill>
                  <a:prstClr val="black"/>
                </a:solidFill>
                <a:effectLst/>
                <a:uLnTx/>
                <a:uFillTx/>
                <a:ea typeface="+mj-ea"/>
                <a:cs typeface="Trebuchet MS" pitchFamily="34" charset="0"/>
              </a:rPr>
              <a:t>Average Loan Debt</a:t>
            </a: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4" name="Rectangle 3"/>
          <p:cNvSpPr/>
          <p:nvPr/>
        </p:nvSpPr>
        <p:spPr>
          <a:xfrm>
            <a:off x="2169336" y="2383473"/>
            <a:ext cx="4572000" cy="646331"/>
          </a:xfrm>
          <a:prstGeom prst="rect">
            <a:avLst/>
          </a:prstGeom>
        </p:spPr>
        <p:txBody>
          <a:bodyPr>
            <a:spAutoFit/>
          </a:bodyPr>
          <a:lstStyle/>
          <a:p>
            <a:pPr marR="0" lvl="0" algn="ctr" defTabSz="914400" eaLnBrk="1" fontAlgn="auto" latinLnBrk="0" hangingPunct="1">
              <a:lnSpc>
                <a:spcPct val="100000"/>
              </a:lnSpc>
              <a:spcBef>
                <a:spcPct val="20000"/>
              </a:spcBef>
              <a:spcAft>
                <a:spcPts val="0"/>
              </a:spcAft>
              <a:buClrTx/>
              <a:buSzTx/>
              <a:tabLst/>
              <a:defRPr/>
            </a:pPr>
            <a:r>
              <a:rPr kumimoji="0" lang="en-US" sz="3600" b="1" i="0" u="none" strike="noStrike" kern="0" cap="none" spc="0" normalizeH="0" baseline="0" noProof="0" dirty="0" smtClean="0">
                <a:ln>
                  <a:noFill/>
                </a:ln>
                <a:solidFill>
                  <a:srgbClr val="7030A0"/>
                </a:solidFill>
                <a:effectLst/>
                <a:uLnTx/>
                <a:uFillTx/>
              </a:rPr>
              <a:t> </a:t>
            </a:r>
            <a:r>
              <a:rPr kumimoji="0" lang="en-US" sz="3600" b="1" i="0" u="none" strike="noStrike" kern="0" cap="none" spc="0" normalizeH="0" baseline="0" noProof="0" dirty="0" smtClean="0">
                <a:ln>
                  <a:noFill/>
                </a:ln>
                <a:solidFill>
                  <a:srgbClr val="7030A0"/>
                </a:solidFill>
                <a:effectLst/>
                <a:uLnTx/>
                <a:uFillTx/>
              </a:rPr>
              <a:t>2018 </a:t>
            </a:r>
            <a:r>
              <a:rPr kumimoji="0" lang="en-US" sz="3600" b="1" i="0" u="none" strike="noStrike" kern="0" cap="none" spc="0" normalizeH="0" baseline="0" noProof="0" dirty="0" smtClean="0">
                <a:ln>
                  <a:noFill/>
                </a:ln>
                <a:solidFill>
                  <a:srgbClr val="7030A0"/>
                </a:solidFill>
                <a:effectLst/>
                <a:uLnTx/>
                <a:uFillTx/>
              </a:rPr>
              <a:t>Graduating Class</a:t>
            </a:r>
            <a:endParaRPr kumimoji="0" lang="en-US" sz="3600" b="1" i="0" u="none" strike="noStrike" kern="0" cap="none" spc="0" normalizeH="0" baseline="0" noProof="0" dirty="0">
              <a:ln>
                <a:noFill/>
              </a:ln>
              <a:solidFill>
                <a:srgbClr val="7030A0"/>
              </a:solidFill>
              <a:effectLst/>
              <a:uLnTx/>
              <a:uFillTx/>
            </a:endParaRPr>
          </a:p>
        </p:txBody>
      </p:sp>
      <p:sp>
        <p:nvSpPr>
          <p:cNvPr id="8" name="Rectangle 7"/>
          <p:cNvSpPr/>
          <p:nvPr/>
        </p:nvSpPr>
        <p:spPr>
          <a:xfrm>
            <a:off x="0" y="3501877"/>
            <a:ext cx="8923867" cy="1323439"/>
          </a:xfrm>
          <a:prstGeom prst="rect">
            <a:avLst/>
          </a:prstGeom>
        </p:spPr>
        <p:txBody>
          <a:bodyPr wrap="square">
            <a:spAutoFit/>
          </a:bodyPr>
          <a:lstStyle/>
          <a:p>
            <a:pPr marL="0" marR="0" lvl="1" indent="0" algn="ctr" defTabSz="914400" eaLnBrk="1" fontAlgn="auto" latinLnBrk="0" hangingPunct="1">
              <a:lnSpc>
                <a:spcPct val="100000"/>
              </a:lnSpc>
              <a:spcBef>
                <a:spcPct val="20000"/>
              </a:spcBef>
              <a:spcAft>
                <a:spcPts val="0"/>
              </a:spcAft>
              <a:buClrTx/>
              <a:buSzTx/>
              <a:buFontTx/>
              <a:buNone/>
              <a:tabLst/>
              <a:defRPr/>
            </a:pPr>
            <a:r>
              <a:rPr kumimoji="0" lang="en-US" sz="3200" b="0" i="0" u="none" strike="noStrike" kern="0" cap="none" spc="0" normalizeH="0" baseline="0" noProof="0" dirty="0">
                <a:ln>
                  <a:noFill/>
                </a:ln>
                <a:solidFill>
                  <a:prstClr val="black"/>
                </a:solidFill>
                <a:effectLst/>
                <a:uLnTx/>
                <a:uFillTx/>
              </a:rPr>
              <a:t>UMB Loans:  </a:t>
            </a:r>
            <a:r>
              <a:rPr kumimoji="0" lang="en-US" sz="8000" b="0" i="0" u="none" strike="noStrike" kern="0" cap="none" spc="0" normalizeH="0" baseline="0" noProof="0" dirty="0">
                <a:ln>
                  <a:noFill/>
                </a:ln>
                <a:solidFill>
                  <a:srgbClr val="FF0000"/>
                </a:solidFill>
                <a:effectLst/>
                <a:uLnTx/>
                <a:uFillTx/>
              </a:rPr>
              <a:t>$ </a:t>
            </a:r>
            <a:r>
              <a:rPr kumimoji="0" lang="en-US" sz="8000" b="0" i="0" u="none" strike="noStrike" kern="0" cap="none" spc="0" normalizeH="0" baseline="0" noProof="0" dirty="0" smtClean="0">
                <a:ln>
                  <a:noFill/>
                </a:ln>
                <a:solidFill>
                  <a:srgbClr val="FF0000"/>
                </a:solidFill>
                <a:effectLst/>
                <a:uLnTx/>
                <a:uFillTx/>
              </a:rPr>
              <a:t>235,313</a:t>
            </a:r>
            <a:endParaRPr kumimoji="0" lang="en-US" sz="5400" b="0" i="0" u="none" strike="noStrike" kern="0" cap="none" spc="0" normalizeH="0" baseline="0" noProof="0" dirty="0">
              <a:ln>
                <a:noFill/>
              </a:ln>
              <a:solidFill>
                <a:srgbClr val="FF0000"/>
              </a:solidFill>
              <a:effectLst/>
              <a:uLnTx/>
              <a:uFillTx/>
            </a:endParaRPr>
          </a:p>
        </p:txBody>
      </p:sp>
      <p:sp>
        <p:nvSpPr>
          <p:cNvPr id="9" name="Rectangle 8"/>
          <p:cNvSpPr/>
          <p:nvPr/>
        </p:nvSpPr>
        <p:spPr>
          <a:xfrm>
            <a:off x="982134" y="6222137"/>
            <a:ext cx="7755467" cy="3693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Average UMB debt – does not include any prior student loan debt</a:t>
            </a:r>
            <a:endParaRPr kumimoji="0" lang="en-U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2383040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729</Words>
  <Application>Microsoft Office PowerPoint</Application>
  <PresentationFormat>On-screen Show (4:3)</PresentationFormat>
  <Paragraphs>429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Maryland, Baltimore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Bower</dc:creator>
  <cp:lastModifiedBy>Scott, Patricia A.</cp:lastModifiedBy>
  <cp:revision>27</cp:revision>
  <cp:lastPrinted>2017-09-12T18:09:57Z</cp:lastPrinted>
  <dcterms:created xsi:type="dcterms:W3CDTF">2016-07-28T15:16:06Z</dcterms:created>
  <dcterms:modified xsi:type="dcterms:W3CDTF">2018-09-10T16:07:23Z</dcterms:modified>
</cp:coreProperties>
</file>